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7" r:id="rId1"/>
  </p:sldMasterIdLst>
  <p:notesMasterIdLst>
    <p:notesMasterId r:id="rId39"/>
  </p:notesMasterIdLst>
  <p:sldIdLst>
    <p:sldId id="256" r:id="rId2"/>
    <p:sldId id="257" r:id="rId3"/>
    <p:sldId id="269" r:id="rId4"/>
    <p:sldId id="373" r:id="rId5"/>
    <p:sldId id="308" r:id="rId6"/>
    <p:sldId id="365" r:id="rId7"/>
    <p:sldId id="366" r:id="rId8"/>
    <p:sldId id="367" r:id="rId9"/>
    <p:sldId id="408" r:id="rId10"/>
    <p:sldId id="410" r:id="rId11"/>
    <p:sldId id="368" r:id="rId12"/>
    <p:sldId id="411" r:id="rId13"/>
    <p:sldId id="375" r:id="rId14"/>
    <p:sldId id="378" r:id="rId15"/>
    <p:sldId id="386" r:id="rId16"/>
    <p:sldId id="412" r:id="rId17"/>
    <p:sldId id="384" r:id="rId18"/>
    <p:sldId id="325" r:id="rId19"/>
    <p:sldId id="389" r:id="rId20"/>
    <p:sldId id="413" r:id="rId21"/>
    <p:sldId id="414" r:id="rId22"/>
    <p:sldId id="390" r:id="rId23"/>
    <p:sldId id="392" r:id="rId24"/>
    <p:sldId id="393" r:id="rId25"/>
    <p:sldId id="415" r:id="rId26"/>
    <p:sldId id="405" r:id="rId27"/>
    <p:sldId id="395" r:id="rId28"/>
    <p:sldId id="397" r:id="rId29"/>
    <p:sldId id="400" r:id="rId30"/>
    <p:sldId id="398" r:id="rId31"/>
    <p:sldId id="401" r:id="rId32"/>
    <p:sldId id="399" r:id="rId33"/>
    <p:sldId id="402" r:id="rId34"/>
    <p:sldId id="403" r:id="rId35"/>
    <p:sldId id="404" r:id="rId36"/>
    <p:sldId id="406" r:id="rId37"/>
    <p:sldId id="36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D963E66-32D8-4359-9456-94CD20EF7FE4}">
          <p14:sldIdLst>
            <p14:sldId id="256"/>
          </p14:sldIdLst>
        </p14:section>
        <p14:section name="1. 트렌드 분석" id="{EE419C19-A297-4D39-B7E6-E069D10DDE27}">
          <p14:sldIdLst>
            <p14:sldId id="257"/>
            <p14:sldId id="269"/>
            <p14:sldId id="373"/>
          </p14:sldIdLst>
        </p14:section>
        <p14:section name="2. 구름 IDE 준비" id="{44E4D77F-7880-4E19-91E6-7737E45643BC}">
          <p14:sldIdLst>
            <p14:sldId id="308"/>
            <p14:sldId id="365"/>
            <p14:sldId id="366"/>
            <p14:sldId id="367"/>
            <p14:sldId id="408"/>
            <p14:sldId id="410"/>
            <p14:sldId id="368"/>
            <p14:sldId id="411"/>
            <p14:sldId id="375"/>
            <p14:sldId id="378"/>
            <p14:sldId id="386"/>
            <p14:sldId id="412"/>
            <p14:sldId id="384"/>
            <p14:sldId id="325"/>
            <p14:sldId id="389"/>
            <p14:sldId id="413"/>
            <p14:sldId id="414"/>
            <p14:sldId id="390"/>
            <p14:sldId id="392"/>
            <p14:sldId id="393"/>
            <p14:sldId id="415"/>
            <p14:sldId id="405"/>
            <p14:sldId id="395"/>
            <p14:sldId id="397"/>
            <p14:sldId id="400"/>
            <p14:sldId id="398"/>
            <p14:sldId id="401"/>
            <p14:sldId id="399"/>
            <p14:sldId id="402"/>
            <p14:sldId id="403"/>
            <p14:sldId id="404"/>
            <p14:sldId id="406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43" autoAdjust="0"/>
  </p:normalViewPr>
  <p:slideViewPr>
    <p:cSldViewPr snapToGrid="0">
      <p:cViewPr varScale="1">
        <p:scale>
          <a:sx n="82" d="100"/>
          <a:sy n="82" d="100"/>
        </p:scale>
        <p:origin x="1987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BCE914A-33D9-4BDA-8657-6A00C2C3923A}" type="datetime1">
              <a:rPr lang="ko-KR" altLang="en-US"/>
              <a:pPr lvl="0">
                <a:defRPr/>
              </a:pPr>
              <a:t>2023-03-14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B8D3474-6E2B-4E5B-8699-1A0DD40BD4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36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663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67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태그 정보 참고 </a:t>
            </a:r>
            <a:r>
              <a:rPr lang="en-US" altLang="ko-KR" dirty="0"/>
              <a:t>: https://www.tutorialrepublic.com/html-reference/html5-tags.php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93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439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9727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포트 번호 참고 </a:t>
            </a:r>
            <a:r>
              <a:rPr lang="en-US" altLang="ko-KR" dirty="0"/>
              <a:t>: https://www.dsun.kr/77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283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태그 종류 별 빈도 </a:t>
            </a:r>
            <a:r>
              <a:rPr lang="en-US" altLang="ko-KR" dirty="0"/>
              <a:t>: https://pridiot.tistory.com/6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8166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태그 종류 별 빈도 </a:t>
            </a:r>
            <a:r>
              <a:rPr lang="en-US" altLang="ko-KR" dirty="0"/>
              <a:t>: https://pridiot.tistory.com/6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2444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태그 정보 참고 </a:t>
            </a:r>
            <a:r>
              <a:rPr lang="en-US" altLang="ko-KR" dirty="0"/>
              <a:t>: https://www.tutorialrepublic.com/html-reference/html5-tags.php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2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766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7250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167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303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태그 정보 참고 </a:t>
            </a:r>
            <a:r>
              <a:rPr lang="en-US" altLang="ko-KR" dirty="0"/>
              <a:t>: https://www.tutorialrepublic.com/html-reference/html5-tags.php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32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650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25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1339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079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154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93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54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032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64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5328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코드 정리 </a:t>
            </a:r>
            <a:r>
              <a:rPr lang="en-US" altLang="ko-KR" dirty="0"/>
              <a:t>: https://prettydiff.com/?m=beautify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1061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1736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640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23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460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4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10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985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42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9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1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3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4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4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1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1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05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9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17829-DB19-49A2-A366-DF7E7C0A17C2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72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hyperlink" Target="https://prettydiff.com/?m=beautify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de.goorm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화이팅 이미지, 이모티콘 모음">
            <a:extLst>
              <a:ext uri="{FF2B5EF4-FFF2-40B4-BE49-F238E27FC236}">
                <a16:creationId xmlns:a16="http://schemas.microsoft.com/office/drawing/2014/main" id="{375792C3-3E88-4577-B392-2D7A7604A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36038" y="3984584"/>
            <a:ext cx="3255962" cy="273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</a:t>
            </a:r>
            <a:r>
              <a:rPr lang="ko-KR" altLang="en-US" dirty="0"/>
              <a:t>주차 강의</a:t>
            </a:r>
            <a:br>
              <a:rPr lang="en-US" altLang="ko-KR" dirty="0"/>
            </a:br>
            <a:r>
              <a:rPr lang="ko-KR" altLang="en-US" sz="3600" dirty="0" err="1"/>
              <a:t>자바웹프로그래밍</a:t>
            </a:r>
            <a:r>
              <a:rPr lang="en-US" altLang="ko-KR" sz="3600" dirty="0"/>
              <a:t>(1)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강사 </a:t>
            </a:r>
            <a:r>
              <a:rPr lang="en-US" altLang="ko-KR" dirty="0"/>
              <a:t>: </a:t>
            </a:r>
            <a:r>
              <a:rPr lang="ko-KR" altLang="en-US" dirty="0"/>
              <a:t>최도현</a:t>
            </a:r>
            <a:endParaRPr lang="en-US" altLang="ko-KR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B8D66962-C835-4929-BAD6-12A321EB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E1F240-30D5-73B3-7904-6E27A5C528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2877039"/>
            <a:ext cx="4571747" cy="33354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웹 서버에 저장소를 만들자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웹 프로그래밍</a:t>
            </a:r>
            <a:r>
              <a:rPr lang="en-US" altLang="ko-KR" dirty="0"/>
              <a:t>(1) </a:t>
            </a:r>
            <a:r>
              <a:rPr lang="ko-KR" altLang="en-US" dirty="0"/>
              <a:t>전체 소스코드를 관리할 저장소이다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상단의 </a:t>
            </a:r>
            <a:r>
              <a:rPr lang="en-US" altLang="ko-KR" b="1" dirty="0"/>
              <a:t>NEW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정보 입력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생성 후 화면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주소 확인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lvl="1"/>
            <a:r>
              <a:rPr lang="ko-KR" altLang="en-US" dirty="0"/>
              <a:t>정보입력</a:t>
            </a:r>
            <a:endParaRPr lang="en-US" altLang="ko-KR" dirty="0"/>
          </a:p>
          <a:p>
            <a:pPr lvl="2"/>
            <a:r>
              <a:rPr lang="ko-KR" altLang="en-US" b="1" dirty="0">
                <a:highlight>
                  <a:srgbClr val="FFFF00"/>
                </a:highlight>
              </a:rPr>
              <a:t>이름</a:t>
            </a:r>
            <a:r>
              <a:rPr lang="en-US" altLang="ko-KR" b="1" dirty="0">
                <a:highlight>
                  <a:srgbClr val="FFFF00"/>
                </a:highlight>
              </a:rPr>
              <a:t> : WEB_</a:t>
            </a:r>
            <a:r>
              <a:rPr lang="ko-KR" altLang="en-US" b="1" dirty="0">
                <a:highlight>
                  <a:srgbClr val="FFFF00"/>
                </a:highlight>
              </a:rPr>
              <a:t>학번</a:t>
            </a:r>
            <a:endParaRPr lang="en-US" altLang="ko-KR" b="1" dirty="0">
              <a:highlight>
                <a:srgbClr val="FFFF00"/>
              </a:highlight>
            </a:endParaRPr>
          </a:p>
          <a:p>
            <a:pPr lvl="2"/>
            <a:endParaRPr lang="en-US" altLang="ko-KR" dirty="0">
              <a:highlight>
                <a:srgbClr val="FFFF00"/>
              </a:highlight>
            </a:endParaRPr>
          </a:p>
          <a:p>
            <a:pPr lvl="2"/>
            <a:r>
              <a:rPr lang="ko-KR" altLang="en-US" b="1" dirty="0">
                <a:highlight>
                  <a:srgbClr val="FFFF00"/>
                </a:highlight>
              </a:rPr>
              <a:t>접근 </a:t>
            </a:r>
            <a:r>
              <a:rPr lang="en-US" altLang="ko-KR" b="1" dirty="0">
                <a:highlight>
                  <a:srgbClr val="FFFF00"/>
                </a:highlight>
              </a:rPr>
              <a:t>: PRIVATE</a:t>
            </a:r>
          </a:p>
          <a:p>
            <a:pPr lvl="2"/>
            <a:endParaRPr lang="en-US" altLang="ko-KR" b="1" dirty="0">
              <a:highlight>
                <a:srgbClr val="FFFF00"/>
              </a:highlight>
            </a:endParaRPr>
          </a:p>
          <a:p>
            <a:pPr lvl="2"/>
            <a:r>
              <a:rPr lang="ko-KR" altLang="en-US" b="1" dirty="0">
                <a:highlight>
                  <a:srgbClr val="FFFF00"/>
                </a:highlight>
              </a:rPr>
              <a:t>체크 </a:t>
            </a:r>
            <a:r>
              <a:rPr lang="en-US" altLang="ko-KR" b="1" dirty="0">
                <a:highlight>
                  <a:srgbClr val="FFFF00"/>
                </a:highlight>
              </a:rPr>
              <a:t>: Add a README file</a:t>
            </a:r>
          </a:p>
          <a:p>
            <a:pPr lvl="2"/>
            <a:endParaRPr lang="en-US" altLang="ko-KR" b="1" dirty="0"/>
          </a:p>
          <a:p>
            <a:pPr lvl="1"/>
            <a:r>
              <a:rPr lang="ko-KR" altLang="en-US" dirty="0"/>
              <a:t>최하단 </a:t>
            </a:r>
            <a:r>
              <a:rPr lang="en-US" altLang="ko-KR" dirty="0"/>
              <a:t>Create repository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9476BB-A9BD-ABC7-526E-CFCD610450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789" y="2877039"/>
            <a:ext cx="4571748" cy="3335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7B8CD-CAA6-BD48-396D-EDFD6B2275B9}"/>
              </a:ext>
            </a:extLst>
          </p:cNvPr>
          <p:cNvSpPr txBox="1"/>
          <p:nvPr/>
        </p:nvSpPr>
        <p:spPr>
          <a:xfrm>
            <a:off x="6006504" y="5945139"/>
            <a:ext cx="4278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나의 깃 허브 주소</a:t>
            </a:r>
            <a:r>
              <a:rPr lang="en-US" altLang="ko-KR" b="1" dirty="0"/>
              <a:t>?</a:t>
            </a:r>
          </a:p>
          <a:p>
            <a:r>
              <a:rPr lang="ko-KR" altLang="en-US" b="1" dirty="0"/>
              <a:t>https://github.com/아이디/WEB_학번</a:t>
            </a:r>
          </a:p>
        </p:txBody>
      </p:sp>
    </p:spTree>
    <p:extLst>
      <p:ext uri="{BB962C8B-B14F-4D97-AF65-F5344CB8AC3E}">
        <p14:creationId xmlns:p14="http://schemas.microsoft.com/office/powerpoint/2010/main" val="375102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04B1BE-D307-1B65-66E6-4CB64E358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05" y="2626599"/>
            <a:ext cx="5395664" cy="3629984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25625"/>
            <a:ext cx="10910567" cy="486031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+</a:t>
            </a:r>
            <a:r>
              <a:rPr lang="ko-KR" altLang="en-US" sz="2400" dirty="0"/>
              <a:t> 새 컨테이너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정보 입력 먼저 입력한다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sz="2000" b="1" dirty="0">
              <a:sym typeface="Wingdings" panose="05000000000000000000" pitchFamily="2" charset="2"/>
            </a:endParaRPr>
          </a:p>
          <a:p>
            <a:r>
              <a:rPr lang="ko-KR" altLang="en-US" sz="2400" dirty="0">
                <a:sym typeface="Wingdings" panose="05000000000000000000" pitchFamily="2" charset="2"/>
              </a:rPr>
              <a:t>정보 입력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/>
            <a:r>
              <a:rPr lang="ko-KR" altLang="en-US" sz="2000" b="1" dirty="0">
                <a:highlight>
                  <a:srgbClr val="FFFF00"/>
                </a:highlight>
                <a:sym typeface="Wingdings" panose="05000000000000000000" pitchFamily="2" charset="2"/>
              </a:rPr>
              <a:t>이름 </a:t>
            </a:r>
            <a:r>
              <a:rPr lang="en-US" altLang="ko-KR" sz="2000" b="1" dirty="0">
                <a:highlight>
                  <a:srgbClr val="FFFF00"/>
                </a:highlight>
                <a:sym typeface="Wingdings" panose="05000000000000000000" pitchFamily="2" charset="2"/>
              </a:rPr>
              <a:t>: WEB_</a:t>
            </a:r>
            <a:r>
              <a:rPr lang="ko-KR" altLang="en-US" sz="2000" b="1" dirty="0" err="1">
                <a:highlight>
                  <a:srgbClr val="FFFF00"/>
                </a:highlight>
                <a:sym typeface="Wingdings" panose="05000000000000000000" pitchFamily="2" charset="2"/>
              </a:rPr>
              <a:t>본인학번</a:t>
            </a:r>
            <a:endParaRPr lang="en-US" altLang="ko-KR" sz="2000" b="1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1"/>
            <a:endParaRPr lang="en-US" altLang="ko-KR" sz="2000" b="1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1"/>
            <a:r>
              <a:rPr lang="ko-KR" altLang="en-US" sz="2000" b="1" dirty="0">
                <a:highlight>
                  <a:srgbClr val="FFFF00"/>
                </a:highlight>
              </a:rPr>
              <a:t>체크 </a:t>
            </a:r>
            <a:r>
              <a:rPr lang="en-US" altLang="ko-KR" sz="2000" b="1" dirty="0">
                <a:highlight>
                  <a:srgbClr val="FFFF00"/>
                </a:highlight>
              </a:rPr>
              <a:t>: </a:t>
            </a:r>
            <a:r>
              <a:rPr lang="en-US" altLang="ko-KR" sz="2000" b="1" dirty="0" err="1">
                <a:highlight>
                  <a:srgbClr val="FFFF00"/>
                </a:highlight>
              </a:rPr>
              <a:t>Github</a:t>
            </a:r>
            <a:r>
              <a:rPr lang="en-US" altLang="ko-KR" sz="2000" b="1" dirty="0">
                <a:highlight>
                  <a:srgbClr val="FFFF00"/>
                </a:highlight>
              </a:rPr>
              <a:t> </a:t>
            </a:r>
            <a:r>
              <a:rPr lang="ko-KR" altLang="en-US" sz="2000" b="1" dirty="0">
                <a:highlight>
                  <a:srgbClr val="FFFF00"/>
                </a:highlight>
              </a:rPr>
              <a:t>체크 </a:t>
            </a:r>
            <a:r>
              <a:rPr lang="en-US" altLang="ko-KR" sz="2000" b="1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highlight>
                  <a:srgbClr val="FFFF00"/>
                </a:highlight>
                <a:sym typeface="Wingdings" panose="05000000000000000000" pitchFamily="2" charset="2"/>
              </a:rPr>
              <a:t>인증</a:t>
            </a:r>
            <a:endParaRPr lang="en-US" altLang="ko-KR" sz="2000" b="1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2"/>
            <a:r>
              <a:rPr lang="ko-KR" altLang="en-US" sz="1800" b="1" dirty="0">
                <a:highlight>
                  <a:srgbClr val="FFFF00"/>
                </a:highlight>
              </a:rPr>
              <a:t>앞서 생성한 저장소를 반드시 선택</a:t>
            </a:r>
            <a:r>
              <a:rPr lang="en-US" altLang="ko-KR" sz="1800" b="1" dirty="0">
                <a:highlight>
                  <a:srgbClr val="FFFF00"/>
                </a:highlight>
              </a:rPr>
              <a:t>!</a:t>
            </a:r>
            <a:endParaRPr lang="ko-KR" altLang="en-US" sz="1800" b="1" dirty="0">
              <a:highlight>
                <a:srgbClr val="FFFF00"/>
              </a:highlight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그룸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컨테이너 생성하기 </a:t>
            </a:r>
            <a:r>
              <a:rPr lang="en-US" altLang="ko-KR" dirty="0"/>
              <a:t>- 1</a:t>
            </a:r>
            <a:endParaRPr lang="ko-KR" altLang="en-US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00D46BD2-383B-40C5-A9E4-9C9919AF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B4BB7C4-726E-E2EC-D721-DE7C6479A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5429" y="2626599"/>
            <a:ext cx="5343388" cy="359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36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51448B-5FF1-06FC-1E3D-1B28C34D2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3676" y="2443856"/>
            <a:ext cx="5472919" cy="36819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BC30BE-8C6C-D5CC-DB2D-6A4DA8E64F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48" y="2411807"/>
            <a:ext cx="5520557" cy="371400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25625"/>
            <a:ext cx="10910567" cy="4860310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b="1" dirty="0">
                <a:highlight>
                  <a:srgbClr val="FFFF00"/>
                </a:highlight>
                <a:sym typeface="Wingdings" panose="05000000000000000000" pitchFamily="2" charset="2"/>
              </a:rPr>
              <a:t>소프트웨어 스택</a:t>
            </a:r>
            <a:r>
              <a:rPr lang="en-US" altLang="ko-KR" sz="2000" b="1" dirty="0">
                <a:highlight>
                  <a:srgbClr val="FFFF00"/>
                </a:highlight>
                <a:sym typeface="Wingdings" panose="05000000000000000000" pitchFamily="2" charset="2"/>
              </a:rPr>
              <a:t>(PHP) </a:t>
            </a:r>
          </a:p>
          <a:p>
            <a:pPr lvl="2"/>
            <a:endParaRPr lang="en-US" altLang="ko-KR" sz="1800" b="1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1"/>
            <a:r>
              <a:rPr lang="ko-KR" altLang="en-US" sz="2000" b="1" dirty="0">
                <a:highlight>
                  <a:srgbClr val="FFFF00"/>
                </a:highlight>
                <a:sym typeface="Wingdings" panose="05000000000000000000" pitchFamily="2" charset="2"/>
              </a:rPr>
              <a:t>빈프로젝트</a:t>
            </a:r>
            <a:endParaRPr lang="en-US" altLang="ko-KR" sz="2000" b="1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2"/>
            <a:endParaRPr lang="en-US" altLang="ko-KR" sz="1800" b="1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1"/>
            <a:r>
              <a:rPr lang="en-US" altLang="ko-KR" sz="2000" b="1" dirty="0">
                <a:highlight>
                  <a:srgbClr val="FFFF00"/>
                </a:highlight>
                <a:sym typeface="Wingdings" panose="05000000000000000000" pitchFamily="2" charset="2"/>
              </a:rPr>
              <a:t>Ubuntu 18.04 LTS</a:t>
            </a:r>
          </a:p>
          <a:p>
            <a:pPr lvl="1"/>
            <a:endParaRPr lang="en-US" altLang="ko-KR" sz="19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sz="2400" dirty="0">
                <a:sym typeface="Wingdings" panose="05000000000000000000" pitchFamily="2" charset="2"/>
              </a:rPr>
              <a:t>최하단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ym typeface="Wingdings" panose="05000000000000000000" pitchFamily="2" charset="2"/>
              </a:rPr>
              <a:t>생성하기</a:t>
            </a:r>
            <a:r>
              <a:rPr lang="ko-KR" altLang="en-US" sz="2400" dirty="0">
                <a:sym typeface="Wingdings" panose="05000000000000000000" pitchFamily="2" charset="2"/>
              </a:rPr>
              <a:t> 클릭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/>
            <a:r>
              <a:rPr lang="ko-KR" altLang="en-US" sz="2000" dirty="0">
                <a:sym typeface="Wingdings" panose="05000000000000000000" pitchFamily="2" charset="2"/>
              </a:rPr>
              <a:t>잠시 대기</a:t>
            </a:r>
            <a:r>
              <a:rPr lang="en-US" altLang="ko-KR" sz="2000" dirty="0">
                <a:sym typeface="Wingdings" panose="05000000000000000000" pitchFamily="2" charset="2"/>
              </a:rPr>
              <a:t>…</a:t>
            </a:r>
            <a:r>
              <a:rPr lang="ko-KR" altLang="en-US" sz="2000" dirty="0">
                <a:sym typeface="Wingdings" panose="05000000000000000000" pitchFamily="2" charset="2"/>
              </a:rPr>
              <a:t>한다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그룸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컨테이너 생성하기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00D46BD2-383B-40C5-A9E4-9C9919AF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9368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0A6C1B6-FC85-1182-BBE9-94AC7E9D30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29" y="2805750"/>
            <a:ext cx="5503871" cy="37027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컨테이너 실행하기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컨테이너 실행하기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 err="1">
                <a:sym typeface="Wingdings" panose="05000000000000000000" pitchFamily="2" charset="2"/>
              </a:rPr>
              <a:t>메인화면</a:t>
            </a:r>
            <a:r>
              <a:rPr lang="ko-KR" altLang="en-US" dirty="0">
                <a:sym typeface="Wingdings" panose="05000000000000000000" pitchFamily="2" charset="2"/>
              </a:rPr>
              <a:t> 확인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준비 완료</a:t>
            </a:r>
            <a:r>
              <a:rPr lang="en-US" altLang="ko-KR" dirty="0">
                <a:sym typeface="Wingdings" panose="05000000000000000000" pitchFamily="2" charset="2"/>
              </a:rPr>
              <a:t>!)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통합 </a:t>
            </a:r>
            <a:r>
              <a:rPr lang="en-US" altLang="ko-KR" dirty="0">
                <a:sym typeface="Wingdings" panose="05000000000000000000" pitchFamily="2" charset="2"/>
              </a:rPr>
              <a:t>IDE </a:t>
            </a:r>
            <a:r>
              <a:rPr lang="ko-KR" altLang="en-US" dirty="0">
                <a:sym typeface="Wingdings" panose="05000000000000000000" pitchFamily="2" charset="2"/>
              </a:rPr>
              <a:t>편집 창 확인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참고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웹 편집 화면도 원격입니다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7842D-8B75-B4A1-6F46-940AA2AB8F55}"/>
              </a:ext>
            </a:extLst>
          </p:cNvPr>
          <p:cNvSpPr txBox="1"/>
          <p:nvPr/>
        </p:nvSpPr>
        <p:spPr>
          <a:xfrm>
            <a:off x="736469" y="3270033"/>
            <a:ext cx="2462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주요 기능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전체 </a:t>
            </a:r>
            <a:r>
              <a:rPr lang="ko-KR" altLang="en-US" sz="1400" dirty="0" err="1">
                <a:solidFill>
                  <a:srgbClr val="FF0000"/>
                </a:solidFill>
              </a:rPr>
              <a:t>메뉴바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CD6A7-B375-A699-E71B-34F3DB01B3AA}"/>
              </a:ext>
            </a:extLst>
          </p:cNvPr>
          <p:cNvSpPr txBox="1"/>
          <p:nvPr/>
        </p:nvSpPr>
        <p:spPr>
          <a:xfrm>
            <a:off x="3298619" y="4382034"/>
            <a:ext cx="2462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소스코드 </a:t>
            </a:r>
            <a:r>
              <a:rPr lang="ko-KR" altLang="en-US" sz="1400" dirty="0" err="1">
                <a:solidFill>
                  <a:srgbClr val="FF0000"/>
                </a:solidFill>
              </a:rPr>
              <a:t>편집창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6DCA4-A359-B2B6-F6E1-CD4048247787}"/>
              </a:ext>
            </a:extLst>
          </p:cNvPr>
          <p:cNvSpPr txBox="1"/>
          <p:nvPr/>
        </p:nvSpPr>
        <p:spPr>
          <a:xfrm>
            <a:off x="2993381" y="5788800"/>
            <a:ext cx="2462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리눅스 터미널 </a:t>
            </a:r>
            <a:r>
              <a:rPr lang="ko-KR" altLang="en-US" sz="1400" dirty="0" err="1">
                <a:solidFill>
                  <a:srgbClr val="FF0000"/>
                </a:solidFill>
              </a:rPr>
              <a:t>제어창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C9D7F-91F4-29A3-E599-51A94052F1AD}"/>
              </a:ext>
            </a:extLst>
          </p:cNvPr>
          <p:cNvSpPr txBox="1"/>
          <p:nvPr/>
        </p:nvSpPr>
        <p:spPr>
          <a:xfrm>
            <a:off x="936391" y="4665651"/>
            <a:ext cx="1420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경로 및 소스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CD6FD-0E1E-0146-766C-65B5B0502FC1}"/>
              </a:ext>
            </a:extLst>
          </p:cNvPr>
          <p:cNvSpPr txBox="1"/>
          <p:nvPr/>
        </p:nvSpPr>
        <p:spPr>
          <a:xfrm>
            <a:off x="4869953" y="3440003"/>
            <a:ext cx="11718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실행 관련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928B58-352C-50A0-2906-381E12D65500}"/>
              </a:ext>
            </a:extLst>
          </p:cNvPr>
          <p:cNvSpPr txBox="1"/>
          <p:nvPr/>
        </p:nvSpPr>
        <p:spPr>
          <a:xfrm>
            <a:off x="5905442" y="3133646"/>
            <a:ext cx="56367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2400" b="1" dirty="0"/>
              <a:t>경로 및 소스</a:t>
            </a:r>
            <a:r>
              <a:rPr lang="en-US" altLang="ko-KR" sz="2400" b="1" dirty="0"/>
              <a:t>?</a:t>
            </a:r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/>
              <a:t>로컬이 아닌 웹 서버로 연동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pPr lvl="1"/>
            <a:endParaRPr lang="en-US" altLang="ko-KR" sz="2400" dirty="0"/>
          </a:p>
          <a:p>
            <a:pPr lvl="1"/>
            <a:endParaRPr lang="en-US" altLang="ko-KR" sz="2400" dirty="0"/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/>
              <a:t>소스 코드 작성 이후 업로드 가능</a:t>
            </a:r>
            <a:endParaRPr lang="en-US" altLang="ko-KR" sz="2400" dirty="0"/>
          </a:p>
        </p:txBody>
      </p:sp>
      <p:pic>
        <p:nvPicPr>
          <p:cNvPr id="3074" name="Picture 2" descr="GitHub 사용법] 깃허브 이론 및 사용해보기 (1)">
            <a:extLst>
              <a:ext uri="{FF2B5EF4-FFF2-40B4-BE49-F238E27FC236}">
                <a16:creationId xmlns:a16="http://schemas.microsoft.com/office/drawing/2014/main" id="{78FFD25B-20F8-734B-B07E-2C38ABAE6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406" y="4400740"/>
            <a:ext cx="3283461" cy="1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52524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1229954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tx1"/>
                </a:solidFill>
              </a:rPr>
              <a:t>HTML </a:t>
            </a:r>
            <a:r>
              <a:rPr lang="ko-KR" altLang="en-US" sz="4000" dirty="0">
                <a:solidFill>
                  <a:schemeClr val="tx1"/>
                </a:solidFill>
              </a:rPr>
              <a:t>소스코드</a:t>
            </a:r>
            <a:r>
              <a:rPr lang="en-US" altLang="ko-KR" sz="4000" dirty="0">
                <a:solidFill>
                  <a:schemeClr val="tx1"/>
                </a:solidFill>
              </a:rPr>
              <a:t> </a:t>
            </a:r>
            <a:r>
              <a:rPr lang="ko-KR" altLang="en-US" sz="4000" dirty="0">
                <a:solidFill>
                  <a:schemeClr val="tx1"/>
                </a:solidFill>
              </a:rPr>
              <a:t>작성</a:t>
            </a:r>
            <a:r>
              <a:rPr lang="en-US" altLang="ko-KR" sz="4000" dirty="0">
                <a:solidFill>
                  <a:schemeClr val="tx1"/>
                </a:solidFill>
              </a:rPr>
              <a:t>/</a:t>
            </a:r>
            <a:r>
              <a:rPr lang="ko-KR" altLang="en-US" sz="4000" dirty="0">
                <a:solidFill>
                  <a:schemeClr val="tx1"/>
                </a:solidFill>
              </a:rPr>
              <a:t>실행 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/>
              <a:t>오늘의 </a:t>
            </a:r>
            <a:r>
              <a:rPr lang="ko-KR" altLang="en-US" sz="3200" b="1" dirty="0" err="1"/>
              <a:t>할일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- 3</a:t>
            </a:r>
            <a:endParaRPr lang="ko-KR" altLang="en-US" sz="32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0B93406-1793-47EE-B95A-701E1DBB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4E45EC-0343-4CC3-885C-22AA90244257}"/>
              </a:ext>
            </a:extLst>
          </p:cNvPr>
          <p:cNvSpPr/>
          <p:nvPr/>
        </p:nvSpPr>
        <p:spPr>
          <a:xfrm>
            <a:off x="799286" y="3818239"/>
            <a:ext cx="31646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 err="1"/>
              <a:t>그룸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IDE </a:t>
            </a:r>
            <a:r>
              <a:rPr lang="ko-KR" altLang="en-US" sz="2800" b="1" dirty="0"/>
              <a:t>사용하기</a:t>
            </a:r>
            <a:endParaRPr lang="en-US" altLang="ko-KR" sz="2800" b="1" dirty="0"/>
          </a:p>
          <a:p>
            <a:pPr lvl="0">
              <a:defRPr/>
            </a:pPr>
            <a:endParaRPr lang="en-US" altLang="ko-KR" sz="2800" b="1" dirty="0"/>
          </a:p>
          <a:p>
            <a:pPr lvl="0">
              <a:defRPr/>
            </a:pPr>
            <a:r>
              <a:rPr lang="ko-KR" altLang="en-US" sz="2800" b="1" dirty="0"/>
              <a:t>코드 살펴보기</a:t>
            </a:r>
            <a:endParaRPr lang="en-US" altLang="ko-KR" sz="28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208ECC-F0C1-4446-B607-6C0DF76D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7626" y="3911601"/>
            <a:ext cx="3925097" cy="23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ML+CSS+JS] JavaScript 위치">
            <a:extLst>
              <a:ext uri="{FF2B5EF4-FFF2-40B4-BE49-F238E27FC236}">
                <a16:creationId xmlns:a16="http://schemas.microsoft.com/office/drawing/2014/main" id="{A89B4914-F2AA-4079-A37A-1C1F537AF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82368" y="4117991"/>
            <a:ext cx="2525498" cy="205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8EAA8C-E395-4B67-8F32-DE3911158CBC}"/>
              </a:ext>
            </a:extLst>
          </p:cNvPr>
          <p:cNvSpPr txBox="1"/>
          <p:nvPr/>
        </p:nvSpPr>
        <p:spPr>
          <a:xfrm>
            <a:off x="9334243" y="2218071"/>
            <a:ext cx="2679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1989, Tim Berners-Lee</a:t>
            </a:r>
            <a:endParaRPr lang="ko-KR" altLang="en-US" dirty="0"/>
          </a:p>
        </p:txBody>
      </p:sp>
      <p:pic>
        <p:nvPicPr>
          <p:cNvPr id="1026" name="Picture 2" descr="Tim Berners-Lee launches Google and Facebook-backed plan to fix the web -  The Verge">
            <a:extLst>
              <a:ext uri="{FF2B5EF4-FFF2-40B4-BE49-F238E27FC236}">
                <a16:creationId xmlns:a16="http://schemas.microsoft.com/office/drawing/2014/main" id="{043A4856-DCDC-4C3D-884A-B7E8A2D24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262" y="230103"/>
            <a:ext cx="1981604" cy="198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09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2FC3D3B-8709-C9D0-B885-23C7E528C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01" y="3178299"/>
            <a:ext cx="5668907" cy="33826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그룸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경로 및 실행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소스 파일</a:t>
            </a:r>
            <a:r>
              <a:rPr lang="en-US" altLang="ko-KR" dirty="0"/>
              <a:t>(</a:t>
            </a:r>
            <a:r>
              <a:rPr lang="ko-KR" altLang="en-US" dirty="0"/>
              <a:t>페이지</a:t>
            </a:r>
            <a:r>
              <a:rPr lang="en-US" altLang="ko-KR" dirty="0"/>
              <a:t>)</a:t>
            </a:r>
            <a:r>
              <a:rPr lang="ko-KR" altLang="en-US" dirty="0"/>
              <a:t>을 임시로 만들어보자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상단 메뉴 프로젝트 이름 </a:t>
            </a:r>
            <a:r>
              <a:rPr lang="ko-KR" altLang="en-US" dirty="0">
                <a:sym typeface="Wingdings" panose="05000000000000000000" pitchFamily="2" charset="2"/>
              </a:rPr>
              <a:t>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오른쪽 클릭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새로만들기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파일 </a:t>
            </a:r>
            <a:r>
              <a:rPr lang="en-US" altLang="ko-KR" dirty="0">
                <a:sym typeface="Wingdings" panose="05000000000000000000" pitchFamily="2" charset="2"/>
              </a:rPr>
              <a:t> index.html</a:t>
            </a:r>
          </a:p>
          <a:p>
            <a:pPr lvl="2"/>
            <a:endParaRPr lang="en-US" altLang="ko-KR" sz="2400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8D1AE-7133-4416-81B2-58320510F967}"/>
              </a:ext>
            </a:extLst>
          </p:cNvPr>
          <p:cNvSpPr txBox="1"/>
          <p:nvPr/>
        </p:nvSpPr>
        <p:spPr>
          <a:xfrm>
            <a:off x="7021418" y="4236980"/>
            <a:ext cx="4725622" cy="20313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&lt;!</a:t>
            </a:r>
            <a:r>
              <a:rPr lang="ko-KR" altLang="en-US" dirty="0" err="1"/>
              <a:t>doctype</a:t>
            </a:r>
            <a:r>
              <a:rPr lang="ko-KR" altLang="en-US" dirty="0"/>
              <a:t> </a:t>
            </a:r>
            <a:r>
              <a:rPr lang="ko-KR" altLang="en-US" dirty="0" err="1"/>
              <a:t>html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html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	&lt;</a:t>
            </a:r>
            <a:r>
              <a:rPr lang="ko-KR" altLang="en-US" dirty="0" err="1"/>
              <a:t>title</a:t>
            </a:r>
            <a:r>
              <a:rPr lang="ko-KR" altLang="en-US" dirty="0"/>
              <a:t>&gt; 타이틀 테스트&lt;/</a:t>
            </a:r>
            <a:r>
              <a:rPr lang="ko-KR" altLang="en-US" dirty="0" err="1"/>
              <a:t>title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	&lt;</a:t>
            </a:r>
            <a:r>
              <a:rPr lang="ko-KR" altLang="en-US" dirty="0" err="1"/>
              <a:t>body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hello</a:t>
            </a:r>
            <a:r>
              <a:rPr lang="ko-KR" altLang="en-US" dirty="0"/>
              <a:t> </a:t>
            </a:r>
            <a:r>
              <a:rPr lang="ko-KR" altLang="en-US" dirty="0" err="1"/>
              <a:t>world</a:t>
            </a:r>
            <a:r>
              <a:rPr lang="ko-KR" altLang="en-US" dirty="0"/>
              <a:t>! </a:t>
            </a:r>
            <a:r>
              <a:rPr lang="ko-KR" altLang="en-US" dirty="0" err="1"/>
              <a:t>방갑습니다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	&lt;/</a:t>
            </a:r>
            <a:r>
              <a:rPr lang="ko-KR" altLang="en-US" dirty="0" err="1"/>
              <a:t>body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&lt;/</a:t>
            </a:r>
            <a:r>
              <a:rPr lang="ko-KR" altLang="en-US" dirty="0" err="1"/>
              <a:t>html</a:t>
            </a:r>
            <a:r>
              <a:rPr lang="ko-KR" altLang="en-US" dirty="0"/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2E0C2-C505-4311-815A-70219BBFDB23}"/>
              </a:ext>
            </a:extLst>
          </p:cNvPr>
          <p:cNvSpPr txBox="1"/>
          <p:nvPr/>
        </p:nvSpPr>
        <p:spPr>
          <a:xfrm>
            <a:off x="7057449" y="3284006"/>
            <a:ext cx="47256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Html5 </a:t>
            </a:r>
            <a:r>
              <a:rPr lang="ko-KR" altLang="en-US" dirty="0"/>
              <a:t>표준을 표현하는 방법</a:t>
            </a:r>
            <a:endParaRPr lang="en-US" altLang="ko-KR" dirty="0"/>
          </a:p>
          <a:p>
            <a:pPr lvl="1"/>
            <a:r>
              <a:rPr lang="ko-KR" altLang="en-US" sz="3200" b="1" dirty="0"/>
              <a:t>태그의 조합</a:t>
            </a:r>
            <a:r>
              <a:rPr lang="en-US" altLang="ko-KR" sz="3200" b="1" dirty="0"/>
              <a:t>. &lt; &gt;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734EC-5C82-15AB-23AD-0D1A68892F0E}"/>
              </a:ext>
            </a:extLst>
          </p:cNvPr>
          <p:cNvSpPr txBox="1"/>
          <p:nvPr/>
        </p:nvSpPr>
        <p:spPr>
          <a:xfrm>
            <a:off x="1120499" y="4760360"/>
            <a:ext cx="5276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소스코드를 다음과 같이 작성합니다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09079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그룸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경로 및 실행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3995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매주 실습 </a:t>
            </a:r>
            <a:r>
              <a:rPr lang="en-US" altLang="ko-KR" dirty="0"/>
              <a:t>- </a:t>
            </a:r>
            <a:r>
              <a:rPr lang="ko-KR" altLang="en-US" dirty="0"/>
              <a:t>실행 전 해야 할 일</a:t>
            </a:r>
            <a:endParaRPr lang="en-US" altLang="ko-KR" dirty="0"/>
          </a:p>
          <a:p>
            <a:pPr lvl="1"/>
            <a:r>
              <a:rPr lang="ko-KR" altLang="en-US" dirty="0"/>
              <a:t>웹 서버는 자동 실행되지 않음</a:t>
            </a:r>
            <a:r>
              <a:rPr lang="en-US" altLang="ko-KR" dirty="0"/>
              <a:t>, 1</a:t>
            </a:r>
            <a:r>
              <a:rPr lang="ko-KR" altLang="en-US" dirty="0"/>
              <a:t>번은 클릭해서 서버 실행 필요</a:t>
            </a:r>
            <a:endParaRPr lang="en-US" altLang="ko-KR" dirty="0"/>
          </a:p>
          <a:p>
            <a:pPr lvl="1"/>
            <a:r>
              <a:rPr lang="ko-KR" altLang="en-US" dirty="0"/>
              <a:t>상단 우측의 </a:t>
            </a:r>
            <a:r>
              <a:rPr lang="en-US" altLang="ko-KR" b="1" dirty="0"/>
              <a:t>new run </a:t>
            </a:r>
            <a:r>
              <a:rPr lang="en-US" altLang="ko-KR" b="1" dirty="0" err="1"/>
              <a:t>php</a:t>
            </a:r>
            <a:r>
              <a:rPr lang="en-US" altLang="ko-KR" b="1" dirty="0"/>
              <a:t>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r>
              <a:rPr lang="ko-KR" altLang="en-US" dirty="0"/>
              <a:t>하단 </a:t>
            </a:r>
            <a:r>
              <a:rPr lang="ko-KR" altLang="en-US" dirty="0" err="1"/>
              <a:t>상태창</a:t>
            </a:r>
            <a:r>
              <a:rPr lang="ko-KR" altLang="en-US" dirty="0"/>
              <a:t> 확인 </a:t>
            </a:r>
            <a:r>
              <a:rPr lang="en-US" altLang="ko-KR" dirty="0"/>
              <a:t>– 80</a:t>
            </a:r>
            <a:r>
              <a:rPr lang="ko-KR" altLang="en-US" dirty="0"/>
              <a:t>포트에서 실행됨</a:t>
            </a:r>
            <a:endParaRPr lang="en-US" altLang="ko-KR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6186B-65D4-AC63-F868-1FA4DA819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65" y="3433645"/>
            <a:ext cx="5276463" cy="2922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06D15-080C-09CF-4E19-56F42CCEA2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87851"/>
            <a:ext cx="5539672" cy="3068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C8FD2-2734-6675-6A10-8229E2342557}"/>
              </a:ext>
            </a:extLst>
          </p:cNvPr>
          <p:cNvSpPr txBox="1"/>
          <p:nvPr/>
        </p:nvSpPr>
        <p:spPr>
          <a:xfrm>
            <a:off x="2943162" y="4379871"/>
            <a:ext cx="5276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 err="1">
                <a:highlight>
                  <a:srgbClr val="FFFF00"/>
                </a:highlight>
                <a:sym typeface="Wingdings" panose="05000000000000000000" pitchFamily="2" charset="2"/>
              </a:rPr>
              <a:t>그룸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ide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프로젝트 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실행 </a:t>
            </a:r>
            <a:r>
              <a:rPr lang="en-US" altLang="ko-KR" dirty="0" err="1">
                <a:highlight>
                  <a:srgbClr val="FFFF00"/>
                </a:highlight>
                <a:sym typeface="Wingdings" panose="05000000000000000000" pitchFamily="2" charset="2"/>
              </a:rPr>
              <a:t>url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과 포트 확인</a:t>
            </a:r>
            <a:endParaRPr lang="en-US" altLang="ko-KR" dirty="0">
              <a:highlight>
                <a:srgbClr val="FFFF00"/>
              </a:highlight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872841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그룸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경로 및 실행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3995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소스코드 실행해보자</a:t>
            </a:r>
            <a:r>
              <a:rPr lang="en-US" altLang="ko-KR" dirty="0"/>
              <a:t>. 2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lvl="1"/>
            <a:r>
              <a:rPr lang="ko-KR" altLang="en-US" dirty="0"/>
              <a:t>상단 메뉴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미리보기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ko-KR" altLang="en-US" b="1" dirty="0">
                <a:sym typeface="Wingdings" panose="05000000000000000000" pitchFamily="2" charset="2"/>
              </a:rPr>
              <a:t>새 탭에서 미리보기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결국 같다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en-US" altLang="ko-KR" dirty="0"/>
          </a:p>
          <a:p>
            <a:pPr lvl="2"/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하단 리눅스 터미널 창 확인</a:t>
            </a:r>
            <a:endParaRPr lang="en-US" altLang="ko-KR" dirty="0"/>
          </a:p>
          <a:p>
            <a:pPr lvl="3"/>
            <a:r>
              <a:rPr lang="en-US" altLang="ko-KR" dirty="0"/>
              <a:t>ls –al (</a:t>
            </a:r>
            <a:r>
              <a:rPr lang="ko-KR" altLang="en-US" dirty="0"/>
              <a:t>파일 목록 상세 출력</a:t>
            </a:r>
            <a:r>
              <a:rPr lang="en-US" altLang="ko-KR" dirty="0"/>
              <a:t>) </a:t>
            </a:r>
            <a:r>
              <a:rPr lang="ko-KR" altLang="en-US" dirty="0"/>
              <a:t>생성된 코드 실시간 확인</a:t>
            </a:r>
          </a:p>
          <a:p>
            <a:pPr marL="914400" lvl="2" indent="0">
              <a:buNone/>
            </a:pPr>
            <a:endParaRPr lang="en-US" altLang="ko-KR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9316400-7F21-491A-AEFC-86E5C642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72" y="3452737"/>
            <a:ext cx="4704659" cy="31815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5AD357D-13ED-4666-9B6E-F6182EB9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845" y="3452736"/>
            <a:ext cx="5354790" cy="30401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DAD98E-EE3E-484E-8F4E-07067781EFFE}"/>
              </a:ext>
            </a:extLst>
          </p:cNvPr>
          <p:cNvSpPr txBox="1"/>
          <p:nvPr/>
        </p:nvSpPr>
        <p:spPr>
          <a:xfrm>
            <a:off x="3950754" y="4737933"/>
            <a:ext cx="1026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첫번째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41EE95-F7D4-4344-B8F6-37314F30E0D3}"/>
              </a:ext>
            </a:extLst>
          </p:cNvPr>
          <p:cNvSpPr txBox="1"/>
          <p:nvPr/>
        </p:nvSpPr>
        <p:spPr>
          <a:xfrm>
            <a:off x="7628490" y="4809000"/>
            <a:ext cx="1675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두번째</a:t>
            </a:r>
            <a:r>
              <a:rPr lang="en-US" altLang="ko-KR" b="1" dirty="0">
                <a:highlight>
                  <a:srgbClr val="FFFF00"/>
                </a:highlight>
              </a:rPr>
              <a:t>(</a:t>
            </a:r>
            <a:r>
              <a:rPr lang="ko-KR" altLang="en-US" b="1" dirty="0">
                <a:highlight>
                  <a:srgbClr val="FFFF00"/>
                </a:highlight>
              </a:rPr>
              <a:t>추천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85DC2-66B6-D047-A024-F6680FF55243}"/>
              </a:ext>
            </a:extLst>
          </p:cNvPr>
          <p:cNvSpPr txBox="1"/>
          <p:nvPr/>
        </p:nvSpPr>
        <p:spPr>
          <a:xfrm>
            <a:off x="2144496" y="5536816"/>
            <a:ext cx="7903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b="1" dirty="0"/>
              <a:t>서버가 </a:t>
            </a:r>
            <a:r>
              <a:rPr lang="ko-KR" altLang="en-US" b="1" dirty="0" err="1"/>
              <a:t>로딩하는</a:t>
            </a:r>
            <a:r>
              <a:rPr lang="ko-KR" altLang="en-US" b="1" dirty="0"/>
              <a:t> 첫 페이지 </a:t>
            </a:r>
            <a:r>
              <a:rPr lang="en-US" altLang="ko-KR" b="1" dirty="0">
                <a:sym typeface="Wingdings" panose="05000000000000000000" pitchFamily="2" charset="2"/>
              </a:rPr>
              <a:t> index </a:t>
            </a:r>
            <a:r>
              <a:rPr lang="ko-KR" altLang="en-US" b="1" dirty="0">
                <a:sym typeface="Wingdings" panose="05000000000000000000" pitchFamily="2" charset="2"/>
              </a:rPr>
              <a:t>로 시작하는 이름의 모든 소스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5036676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4">
            <a:extLst>
              <a:ext uri="{FF2B5EF4-FFF2-40B4-BE49-F238E27FC236}">
                <a16:creationId xmlns:a16="http://schemas.microsoft.com/office/drawing/2014/main" id="{1D523F2E-D536-4717-85A5-FC1C25BD9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1307228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주소는 알겠는데요</a:t>
            </a:r>
            <a:r>
              <a:rPr lang="en-US" altLang="ko-KR" dirty="0"/>
              <a:t>. </a:t>
            </a:r>
            <a:r>
              <a:rPr lang="ko-KR" altLang="en-US" dirty="0"/>
              <a:t>포트 번호까지 필요한 이유는</a:t>
            </a:r>
            <a:r>
              <a:rPr lang="en-US" altLang="ko-KR" dirty="0"/>
              <a:t>?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내 개인 웹 서버 접근 주소는</a:t>
            </a:r>
            <a:r>
              <a:rPr lang="en-US" altLang="ko-KR" dirty="0"/>
              <a:t>?</a:t>
            </a:r>
            <a:endParaRPr lang="ko-KR" altLang="en-US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잠깐</a:t>
            </a:r>
            <a:r>
              <a:rPr lang="en-US" altLang="ko-KR" dirty="0">
                <a:solidFill>
                  <a:srgbClr val="FF0000"/>
                </a:solidFill>
              </a:rPr>
              <a:t>! </a:t>
            </a:r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페이지의 주소</a:t>
            </a:r>
            <a:r>
              <a:rPr lang="en-US" altLang="ko-KR" dirty="0"/>
              <a:t>, URL </a:t>
            </a:r>
            <a:r>
              <a:rPr lang="ko-KR" altLang="en-US" dirty="0"/>
              <a:t>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729369" y="2699967"/>
            <a:ext cx="7654801" cy="1600200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453917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9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 dirty="0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4034013" y="2545527"/>
              <a:ext cx="309195" cy="1273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경로명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>
                  <a:latin typeface="+mj-lt"/>
                </a:rPr>
                <a:t>웹페이지</a:t>
              </a:r>
              <a:endParaRPr lang="en-US" altLang="ko-KR" sz="1400" b="1" dirty="0">
                <a:latin typeface="+mj-lt"/>
              </a:endParaRPr>
            </a:p>
            <a:p>
              <a:r>
                <a:rPr lang="ko-KR" altLang="en-US" sz="1400" b="1" dirty="0">
                  <a:latin typeface="+mj-lt"/>
                </a:rPr>
                <a:t>파일이름</a:t>
              </a: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724031" y="4459211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HTTP, https, file, ftp, telnet, </a:t>
            </a:r>
            <a:r>
              <a:rPr lang="en-US" altLang="ko-KR" sz="1400" kern="0" dirty="0" err="1">
                <a:solidFill>
                  <a:srgbClr val="000000"/>
                </a:solidFill>
                <a:latin typeface="+mn-ea"/>
              </a:rPr>
              <a:t>mailto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브라우저의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프로토콜마다 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</a:p>
        </p:txBody>
      </p:sp>
      <p:pic>
        <p:nvPicPr>
          <p:cNvPr id="2050" name="Picture 2" descr="포트[PORT]에 대하여">
            <a:extLst>
              <a:ext uri="{FF2B5EF4-FFF2-40B4-BE49-F238E27FC236}">
                <a16:creationId xmlns:a16="http://schemas.microsoft.com/office/drawing/2014/main" id="{1E30F642-E2FC-4EF0-85A0-E0A11EE89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1709" y="4508423"/>
            <a:ext cx="3311615" cy="20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292BCD-0CB5-4D94-A61E-8EE2CBB820F7}"/>
              </a:ext>
            </a:extLst>
          </p:cNvPr>
          <p:cNvSpPr txBox="1"/>
          <p:nvPr/>
        </p:nvSpPr>
        <p:spPr>
          <a:xfrm>
            <a:off x="7270944" y="4115501"/>
            <a:ext cx="380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수많은 포트 번호가 존재한다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2145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코드 살펴보기 </a:t>
            </a:r>
            <a:r>
              <a:rPr lang="en-US" altLang="ko-KR" dirty="0"/>
              <a:t>– HTML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기본 구조와 주석 사용법</a:t>
            </a:r>
            <a:endParaRPr lang="en-US" altLang="ko-KR" dirty="0"/>
          </a:p>
          <a:p>
            <a:pPr lvl="1"/>
            <a:r>
              <a:rPr lang="ko-KR" altLang="en-US" dirty="0"/>
              <a:t>필수 태그의 종류</a:t>
            </a:r>
            <a:endParaRPr lang="en-US" altLang="ko-KR" dirty="0"/>
          </a:p>
          <a:p>
            <a:pPr lvl="2"/>
            <a:r>
              <a:rPr lang="en-US" altLang="ko-KR" dirty="0"/>
              <a:t>&lt;!DOCTYPE html&gt; - HTML5 </a:t>
            </a:r>
            <a:r>
              <a:rPr lang="ko-KR" altLang="en-US" dirty="0"/>
              <a:t>문서임을 알리는 지시어</a:t>
            </a:r>
            <a:endParaRPr lang="en-US" altLang="ko-KR" dirty="0"/>
          </a:p>
          <a:p>
            <a:pPr lvl="2"/>
            <a:r>
              <a:rPr lang="en-US" altLang="ko-KR" dirty="0"/>
              <a:t>&lt;html&gt;, &lt;head&gt;, &lt;title&gt;, &lt;body&gt; </a:t>
            </a:r>
            <a:r>
              <a:rPr lang="ko-KR" altLang="en-US" dirty="0"/>
              <a:t>태그</a:t>
            </a:r>
          </a:p>
          <a:p>
            <a:pPr lvl="2"/>
            <a:endParaRPr lang="en-US" altLang="ko-KR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A3AF93-F53B-4F35-ADFC-50BC9DAC45ED}"/>
              </a:ext>
            </a:extLst>
          </p:cNvPr>
          <p:cNvSpPr txBox="1"/>
          <p:nvPr/>
        </p:nvSpPr>
        <p:spPr>
          <a:xfrm>
            <a:off x="524420" y="3429000"/>
            <a:ext cx="7155591" cy="307231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&lt;head&gt;</a:t>
            </a:r>
            <a:r>
              <a:rPr lang="ko-KR" altLang="en-US" sz="1400" dirty="0"/>
              <a:t>&lt;</a:t>
            </a:r>
            <a:r>
              <a:rPr lang="ko-KR" altLang="en-US" sz="1400" dirty="0" err="1"/>
              <a:t>title</a:t>
            </a:r>
            <a:r>
              <a:rPr lang="ko-KR" altLang="en-US" sz="1400" dirty="0"/>
              <a:t>&gt; 타이틀 테스트&lt;/</a:t>
            </a:r>
            <a:r>
              <a:rPr lang="ko-KR" altLang="en-US" sz="1400" dirty="0" err="1"/>
              <a:t>title</a:t>
            </a:r>
            <a:r>
              <a:rPr lang="ko-KR" altLang="en-US" sz="1400" dirty="0"/>
              <a:t>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&lt;/head&gt;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&lt;body&gt;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&lt;/body&gt;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3" name="Picture 2" descr="HTML5][입문] 디자이너가 알려주는 HTML 강좌 3편 - 태그란? — Steemit">
            <a:extLst>
              <a:ext uri="{FF2B5EF4-FFF2-40B4-BE49-F238E27FC236}">
                <a16:creationId xmlns:a16="http://schemas.microsoft.com/office/drawing/2014/main" id="{F1CC39CB-DAA4-44CD-A193-2A4F82FB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4528" y="4584136"/>
            <a:ext cx="2285605" cy="1086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C8B67C-33E3-4FC2-BC01-44B0AC754BD7}"/>
              </a:ext>
            </a:extLst>
          </p:cNvPr>
          <p:cNvSpPr txBox="1"/>
          <p:nvPr/>
        </p:nvSpPr>
        <p:spPr>
          <a:xfrm>
            <a:off x="8005194" y="5943358"/>
            <a:ext cx="3129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기본 </a:t>
            </a:r>
            <a:r>
              <a:rPr lang="en-US" altLang="ko-KR" dirty="0"/>
              <a:t>: </a:t>
            </a:r>
            <a:r>
              <a:rPr lang="ko-KR" altLang="en-US" dirty="0"/>
              <a:t>시작과 </a:t>
            </a:r>
            <a:r>
              <a:rPr lang="ko-KR" altLang="en-US" dirty="0" err="1"/>
              <a:t>끝이있다</a:t>
            </a:r>
            <a:r>
              <a:rPr lang="en-US" altLang="ko-KR" dirty="0"/>
              <a:t>.</a:t>
            </a:r>
          </a:p>
        </p:txBody>
      </p:sp>
      <p:pic>
        <p:nvPicPr>
          <p:cNvPr id="6146" name="Picture 2" descr="HTML 태그 종류 세 가지 분류 및 간단한 예제 - dAsImA">
            <a:extLst>
              <a:ext uri="{FF2B5EF4-FFF2-40B4-BE49-F238E27FC236}">
                <a16:creationId xmlns:a16="http://schemas.microsoft.com/office/drawing/2014/main" id="{B11147CE-C349-4406-BCF9-7A4118F7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5715" y="267978"/>
            <a:ext cx="3193380" cy="37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BFA025-1D42-4B1C-9DD3-A8DAFE721FD9}"/>
              </a:ext>
            </a:extLst>
          </p:cNvPr>
          <p:cNvSpPr txBox="1"/>
          <p:nvPr/>
        </p:nvSpPr>
        <p:spPr>
          <a:xfrm>
            <a:off x="8073253" y="4091200"/>
            <a:ext cx="383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/>
              <a:t>십 수개 정도만 알면 충분하다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285631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0515600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chemeClr val="tx1"/>
                </a:solidFill>
              </a:rPr>
              <a:t>기술 트렌드 분석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9286" y="3818239"/>
            <a:ext cx="343715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/>
              <a:t>웹 서비스 시장 이슈</a:t>
            </a:r>
            <a:endParaRPr lang="en-US" altLang="ko-KR" sz="2800" b="1" dirty="0"/>
          </a:p>
          <a:p>
            <a:pPr lvl="0">
              <a:defRPr/>
            </a:pPr>
            <a:endParaRPr lang="en-US" altLang="ko-KR" sz="2800" b="1" dirty="0"/>
          </a:p>
          <a:p>
            <a:pPr lvl="0">
              <a:defRPr/>
            </a:pPr>
            <a:r>
              <a:rPr lang="ko-KR" altLang="en-US" sz="2800" b="1" dirty="0"/>
              <a:t>인기 웹 언어</a:t>
            </a:r>
            <a:r>
              <a:rPr lang="en-US" altLang="ko-KR" sz="2800" b="1" dirty="0"/>
              <a:t>?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dirty="0"/>
              <a:t>오늘의 </a:t>
            </a:r>
            <a:r>
              <a:rPr lang="ko-KR" altLang="en-US" sz="3200" b="1" dirty="0" err="1"/>
              <a:t>할일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- 1</a:t>
            </a:r>
            <a:endParaRPr lang="ko-KR" altLang="en-US" sz="3200" b="1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6A79FC50-5F48-4109-8CBD-833DAEA3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코드 살펴보기 </a:t>
            </a:r>
            <a:r>
              <a:rPr lang="en-US" altLang="ko-KR" dirty="0"/>
              <a:t>– HTML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코드 수정 후 실행</a:t>
            </a:r>
            <a:endParaRPr lang="en-US" altLang="ko-KR" dirty="0"/>
          </a:p>
          <a:p>
            <a:pPr lvl="1"/>
            <a:r>
              <a:rPr lang="en-US" altLang="ko-KR" dirty="0"/>
              <a:t>Index.html</a:t>
            </a:r>
            <a:r>
              <a:rPr lang="ko-KR" altLang="en-US" dirty="0"/>
              <a:t>를 수정하고 저장한다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저장 </a:t>
            </a:r>
            <a:r>
              <a:rPr lang="ko-KR" altLang="en-US" dirty="0" err="1"/>
              <a:t>안하면</a:t>
            </a:r>
            <a:r>
              <a:rPr lang="ko-KR" altLang="en-US" dirty="0"/>
              <a:t> 페이지에 적용이 안된다</a:t>
            </a:r>
            <a:r>
              <a:rPr lang="en-US" altLang="ko-KR" dirty="0"/>
              <a:t>. (</a:t>
            </a:r>
            <a:r>
              <a:rPr lang="ko-KR" altLang="en-US" dirty="0"/>
              <a:t>파일 옆 </a:t>
            </a:r>
            <a:r>
              <a:rPr lang="en-US" altLang="ko-KR" dirty="0"/>
              <a:t>*</a:t>
            </a:r>
            <a:r>
              <a:rPr lang="ko-KR" altLang="en-US" dirty="0"/>
              <a:t>로 표현됨</a:t>
            </a:r>
            <a:r>
              <a:rPr lang="en-US" altLang="ko-KR" dirty="0"/>
              <a:t>)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3279" y="61277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2225F3-7A59-9BE7-B653-087C48A913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358" y="3134428"/>
            <a:ext cx="5650425" cy="3129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97D6D5-0958-1679-4BE9-FD9C9F483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58" y="3149691"/>
            <a:ext cx="5146761" cy="3059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3C3D5-C796-6E62-7F9E-7C36504C73C2}"/>
              </a:ext>
            </a:extLst>
          </p:cNvPr>
          <p:cNvSpPr txBox="1"/>
          <p:nvPr/>
        </p:nvSpPr>
        <p:spPr>
          <a:xfrm>
            <a:off x="7162542" y="4699351"/>
            <a:ext cx="3948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 err="1">
                <a:highlight>
                  <a:srgbClr val="FFFF00"/>
                </a:highlight>
                <a:sym typeface="Wingdings" panose="05000000000000000000" pitchFamily="2" charset="2"/>
              </a:rPr>
              <a:t>새로고침만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 눌러주면 된다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D0C6C-6111-C686-DF9D-F044B06F98D2}"/>
              </a:ext>
            </a:extLst>
          </p:cNvPr>
          <p:cNvSpPr txBox="1"/>
          <p:nvPr/>
        </p:nvSpPr>
        <p:spPr>
          <a:xfrm>
            <a:off x="1576817" y="4699351"/>
            <a:ext cx="3524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highlight>
                  <a:srgbClr val="FFFF00"/>
                </a:highlight>
              </a:rPr>
              <a:t>단축키는 </a:t>
            </a:r>
            <a:r>
              <a:rPr lang="en-US" altLang="ko-KR" dirty="0">
                <a:highlight>
                  <a:srgbClr val="FFFF00"/>
                </a:highlight>
              </a:rPr>
              <a:t>ctrl + s </a:t>
            </a:r>
            <a:r>
              <a:rPr lang="ko-KR" altLang="en-US" dirty="0">
                <a:highlight>
                  <a:srgbClr val="FFFF00"/>
                </a:highlight>
              </a:rPr>
              <a:t>기억하자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359949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1229954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4000" dirty="0" err="1">
                <a:solidFill>
                  <a:schemeClr val="tx1"/>
                </a:solidFill>
              </a:rPr>
              <a:t>꾸글</a:t>
            </a:r>
            <a:r>
              <a:rPr lang="en-US" altLang="ko-KR" sz="4000" dirty="0">
                <a:solidFill>
                  <a:schemeClr val="tx1"/>
                </a:solidFill>
              </a:rPr>
              <a:t>.COM</a:t>
            </a:r>
            <a:r>
              <a:rPr lang="ko-KR" altLang="en-US" sz="4000" dirty="0">
                <a:solidFill>
                  <a:schemeClr val="tx1"/>
                </a:solidFill>
              </a:rPr>
              <a:t>을 분석하자</a:t>
            </a:r>
            <a:r>
              <a:rPr lang="en-US" altLang="ko-KR" sz="4000" dirty="0">
                <a:solidFill>
                  <a:schemeClr val="tx1"/>
                </a:solidFill>
              </a:rPr>
              <a:t>.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/>
              <a:t>오늘의 </a:t>
            </a:r>
            <a:r>
              <a:rPr lang="ko-KR" altLang="en-US" sz="3200" b="1" dirty="0" err="1"/>
              <a:t>할일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- 4</a:t>
            </a:r>
            <a:endParaRPr lang="ko-KR" altLang="en-US" sz="32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0B93406-1793-47EE-B95A-701E1DBB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4E45EC-0343-4CC3-885C-22AA90244257}"/>
              </a:ext>
            </a:extLst>
          </p:cNvPr>
          <p:cNvSpPr/>
          <p:nvPr/>
        </p:nvSpPr>
        <p:spPr>
          <a:xfrm>
            <a:off x="799286" y="3818239"/>
            <a:ext cx="366959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/>
              <a:t>구글</a:t>
            </a:r>
            <a:r>
              <a:rPr lang="en-US" altLang="ko-KR" sz="2800" b="1" dirty="0"/>
              <a:t>.COM </a:t>
            </a:r>
          </a:p>
          <a:p>
            <a:pPr lvl="0">
              <a:defRPr/>
            </a:pPr>
            <a:endParaRPr lang="en-US" altLang="ko-KR" sz="2800" b="1" dirty="0"/>
          </a:p>
          <a:p>
            <a:pPr lvl="0">
              <a:defRPr/>
            </a:pPr>
            <a:r>
              <a:rPr lang="ko-KR" altLang="en-US" sz="2800" b="1" dirty="0"/>
              <a:t>사이트 화면 살펴보기</a:t>
            </a:r>
            <a:endParaRPr lang="en-US" altLang="ko-KR" sz="2800" b="1" dirty="0"/>
          </a:p>
        </p:txBody>
      </p:sp>
      <p:pic>
        <p:nvPicPr>
          <p:cNvPr id="13" name="Picture 2" descr="HTML+CSS+JS] JavaScript 위치">
            <a:extLst>
              <a:ext uri="{FF2B5EF4-FFF2-40B4-BE49-F238E27FC236}">
                <a16:creationId xmlns:a16="http://schemas.microsoft.com/office/drawing/2014/main" id="{A89B4914-F2AA-4079-A37A-1C1F537AF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9874" y="4001294"/>
            <a:ext cx="2525498" cy="205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4A13CC-5107-1482-8B23-FA81973A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5976" y="545636"/>
            <a:ext cx="4320093" cy="213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714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구글</a:t>
            </a:r>
            <a:r>
              <a:rPr lang="en-US" altLang="ko-KR" dirty="0"/>
              <a:t>.com</a:t>
            </a:r>
            <a:r>
              <a:rPr lang="ko-KR" altLang="en-US" dirty="0"/>
              <a:t> 살펴보기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구글</a:t>
            </a:r>
            <a:r>
              <a:rPr lang="en-US" altLang="ko-KR" dirty="0"/>
              <a:t>.COM</a:t>
            </a:r>
            <a:r>
              <a:rPr lang="ko-KR" altLang="en-US" dirty="0"/>
              <a:t>에 접속하자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는 어디까지 구현 가능할까</a:t>
            </a:r>
            <a:r>
              <a:rPr lang="en-US" altLang="ko-KR" dirty="0"/>
              <a:t>?</a:t>
            </a:r>
            <a:r>
              <a:rPr lang="ko-KR" altLang="en-US" dirty="0"/>
              <a:t> 간단한 화면 뷰</a:t>
            </a:r>
            <a:endParaRPr lang="en-US" altLang="ko-KR" dirty="0"/>
          </a:p>
          <a:p>
            <a:pPr lvl="2"/>
            <a:r>
              <a:rPr lang="ko-KR" altLang="en-US" dirty="0"/>
              <a:t>어떻게 화면이 구성되어 있는지 살펴봅시다</a:t>
            </a:r>
            <a:r>
              <a:rPr lang="en-US" altLang="ko-KR" dirty="0"/>
              <a:t>.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4358A6-3B14-4551-91BB-8A83339A6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6" y="3208005"/>
            <a:ext cx="6272206" cy="33782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860811-6BEB-478E-81FC-E6E26E74AA92}"/>
              </a:ext>
            </a:extLst>
          </p:cNvPr>
          <p:cNvSpPr/>
          <p:nvPr/>
        </p:nvSpPr>
        <p:spPr>
          <a:xfrm>
            <a:off x="495599" y="3681288"/>
            <a:ext cx="6454393" cy="3007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E72A89-ABF8-4DCF-8156-CA02237D4592}"/>
              </a:ext>
            </a:extLst>
          </p:cNvPr>
          <p:cNvSpPr txBox="1"/>
          <p:nvPr/>
        </p:nvSpPr>
        <p:spPr>
          <a:xfrm>
            <a:off x="1462845" y="3304191"/>
            <a:ext cx="469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구글</a:t>
            </a:r>
            <a:r>
              <a:rPr lang="en-US" altLang="ko-KR" dirty="0"/>
              <a:t>.COM</a:t>
            </a:r>
            <a:r>
              <a:rPr lang="ko-KR" altLang="en-US" dirty="0"/>
              <a:t>의 실제 전체 화면 백그라운드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84CB35-1CED-40D0-B52E-90A655E3878E}"/>
              </a:ext>
            </a:extLst>
          </p:cNvPr>
          <p:cNvSpPr/>
          <p:nvPr/>
        </p:nvSpPr>
        <p:spPr>
          <a:xfrm>
            <a:off x="2653217" y="4019538"/>
            <a:ext cx="2018277" cy="632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8BD872-014C-4D09-B03E-6D105832B04F}"/>
              </a:ext>
            </a:extLst>
          </p:cNvPr>
          <p:cNvSpPr txBox="1"/>
          <p:nvPr/>
        </p:nvSpPr>
        <p:spPr>
          <a:xfrm>
            <a:off x="4671494" y="4180471"/>
            <a:ext cx="2964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메인 이미지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D50FBA-6676-4EB9-BAC1-8F17C0B15D03}"/>
              </a:ext>
            </a:extLst>
          </p:cNvPr>
          <p:cNvSpPr/>
          <p:nvPr/>
        </p:nvSpPr>
        <p:spPr>
          <a:xfrm>
            <a:off x="1795671" y="4699922"/>
            <a:ext cx="3823388" cy="438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C7FDC-8D79-4396-BC91-063B44DE4142}"/>
              </a:ext>
            </a:extLst>
          </p:cNvPr>
          <p:cNvSpPr txBox="1"/>
          <p:nvPr/>
        </p:nvSpPr>
        <p:spPr>
          <a:xfrm>
            <a:off x="1169441" y="4734622"/>
            <a:ext cx="2964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구글 검색 입력 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0342F7-D505-4D55-AFE3-CBFBD1C70CDD}"/>
              </a:ext>
            </a:extLst>
          </p:cNvPr>
          <p:cNvSpPr/>
          <p:nvPr/>
        </p:nvSpPr>
        <p:spPr>
          <a:xfrm>
            <a:off x="2596364" y="5151260"/>
            <a:ext cx="2018276" cy="438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0E49C6-32B5-4BBA-93B9-3C57EA8924A2}"/>
              </a:ext>
            </a:extLst>
          </p:cNvPr>
          <p:cNvSpPr txBox="1"/>
          <p:nvPr/>
        </p:nvSpPr>
        <p:spPr>
          <a:xfrm>
            <a:off x="4435443" y="5434286"/>
            <a:ext cx="2964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하단 버튼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D26147-6744-430D-AE70-456DC62BE1DF}"/>
              </a:ext>
            </a:extLst>
          </p:cNvPr>
          <p:cNvSpPr txBox="1"/>
          <p:nvPr/>
        </p:nvSpPr>
        <p:spPr>
          <a:xfrm>
            <a:off x="4435443" y="5972316"/>
            <a:ext cx="239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하단 문자 </a:t>
            </a:r>
            <a:r>
              <a:rPr lang="ko-KR" altLang="en-US" dirty="0"/>
              <a:t>바 및 메뉴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9367D5-77FC-4F16-A374-28FDB1DB7A1F}"/>
              </a:ext>
            </a:extLst>
          </p:cNvPr>
          <p:cNvSpPr/>
          <p:nvPr/>
        </p:nvSpPr>
        <p:spPr>
          <a:xfrm>
            <a:off x="578088" y="5963198"/>
            <a:ext cx="6248444" cy="589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2F0F4F-29CA-4E81-BEF5-1FE907B26FF3}"/>
              </a:ext>
            </a:extLst>
          </p:cNvPr>
          <p:cNvSpPr txBox="1"/>
          <p:nvPr/>
        </p:nvSpPr>
        <p:spPr>
          <a:xfrm>
            <a:off x="578088" y="3733499"/>
            <a:ext cx="6272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상단 문자 및 메뉴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82254-AF3B-498C-ACFD-833F20124746}"/>
              </a:ext>
            </a:extLst>
          </p:cNvPr>
          <p:cNvSpPr txBox="1"/>
          <p:nvPr/>
        </p:nvSpPr>
        <p:spPr>
          <a:xfrm>
            <a:off x="4188960" y="4725624"/>
            <a:ext cx="2557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키보드 </a:t>
            </a:r>
            <a:r>
              <a:rPr lang="en-US" altLang="ko-KR" dirty="0"/>
              <a:t>&amp; </a:t>
            </a:r>
            <a:r>
              <a:rPr lang="ko-KR" altLang="en-US" dirty="0"/>
              <a:t>마이크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0E90EE-BC57-4D21-B30A-43D6C18DA072}"/>
              </a:ext>
            </a:extLst>
          </p:cNvPr>
          <p:cNvSpPr/>
          <p:nvPr/>
        </p:nvSpPr>
        <p:spPr>
          <a:xfrm>
            <a:off x="566207" y="3735746"/>
            <a:ext cx="6319052" cy="2760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WEBDIR :: [HTML5] 4-1장 구조를 위한 태그">
            <a:extLst>
              <a:ext uri="{FF2B5EF4-FFF2-40B4-BE49-F238E27FC236}">
                <a16:creationId xmlns:a16="http://schemas.microsoft.com/office/drawing/2014/main" id="{267FC5C7-54F5-48E9-BD4B-64A4510F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9462" y="3193808"/>
            <a:ext cx="4227637" cy="291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83433F0-AD07-48BD-AAED-C66AAACA38CF}"/>
              </a:ext>
            </a:extLst>
          </p:cNvPr>
          <p:cNvSpPr txBox="1"/>
          <p:nvPr/>
        </p:nvSpPr>
        <p:spPr>
          <a:xfrm>
            <a:off x="7229462" y="6123543"/>
            <a:ext cx="4196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HTML5 </a:t>
            </a:r>
            <a:r>
              <a:rPr lang="ko-KR" altLang="en-US" dirty="0"/>
              <a:t>표준의 화면 섹션 구분</a:t>
            </a:r>
          </a:p>
        </p:txBody>
      </p:sp>
    </p:spTree>
    <p:extLst>
      <p:ext uri="{BB962C8B-B14F-4D97-AF65-F5344CB8AC3E}">
        <p14:creationId xmlns:p14="http://schemas.microsoft.com/office/powerpoint/2010/main" val="20916291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구글</a:t>
            </a:r>
            <a:r>
              <a:rPr lang="en-US" altLang="ko-KR" dirty="0"/>
              <a:t>.com</a:t>
            </a:r>
            <a:r>
              <a:rPr lang="ko-KR" altLang="en-US" dirty="0"/>
              <a:t> 살펴보기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구글</a:t>
            </a:r>
            <a:r>
              <a:rPr lang="en-US" altLang="ko-KR" dirty="0"/>
              <a:t>.COM</a:t>
            </a:r>
            <a:r>
              <a:rPr lang="ko-KR" altLang="en-US" dirty="0"/>
              <a:t>과 실제 화면</a:t>
            </a:r>
            <a:endParaRPr lang="en-US" altLang="ko-KR" dirty="0"/>
          </a:p>
          <a:p>
            <a:pPr lvl="1"/>
            <a:r>
              <a:rPr lang="ko-KR" altLang="en-US" dirty="0"/>
              <a:t>대략 </a:t>
            </a:r>
            <a:r>
              <a:rPr lang="en-US" altLang="ko-KR" dirty="0"/>
              <a:t>: 1. </a:t>
            </a:r>
            <a:r>
              <a:rPr lang="ko-KR" altLang="en-US" dirty="0"/>
              <a:t>맨 위에 큰 글씨</a:t>
            </a:r>
            <a:r>
              <a:rPr lang="en-US" altLang="ko-KR" dirty="0"/>
              <a:t>, 2. </a:t>
            </a:r>
            <a:r>
              <a:rPr lang="ko-KR" altLang="en-US" dirty="0"/>
              <a:t>중간에 그림</a:t>
            </a:r>
            <a:r>
              <a:rPr lang="en-US" altLang="ko-KR" dirty="0"/>
              <a:t>, 3. </a:t>
            </a:r>
            <a:r>
              <a:rPr lang="ko-KR" altLang="en-US" dirty="0" err="1"/>
              <a:t>검색창</a:t>
            </a:r>
            <a:r>
              <a:rPr lang="en-US" altLang="ko-KR" dirty="0"/>
              <a:t>, 4. </a:t>
            </a:r>
            <a:r>
              <a:rPr lang="ko-KR" altLang="en-US" dirty="0"/>
              <a:t>아래 큰 글씨 </a:t>
            </a:r>
            <a:endParaRPr lang="en-US" altLang="ko-KR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350ECB-4A5E-40D3-B259-0ADF7CF9D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28" y="2871620"/>
            <a:ext cx="6272206" cy="33782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645C3A-6E57-437C-B915-A45BC77B4AEE}"/>
              </a:ext>
            </a:extLst>
          </p:cNvPr>
          <p:cNvSpPr/>
          <p:nvPr/>
        </p:nvSpPr>
        <p:spPr>
          <a:xfrm>
            <a:off x="320301" y="3344903"/>
            <a:ext cx="6454393" cy="3007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7D9FC-78EF-46A7-A9D1-A3189EFACD16}"/>
              </a:ext>
            </a:extLst>
          </p:cNvPr>
          <p:cNvSpPr txBox="1"/>
          <p:nvPr/>
        </p:nvSpPr>
        <p:spPr>
          <a:xfrm>
            <a:off x="1287547" y="2967806"/>
            <a:ext cx="469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구글</a:t>
            </a:r>
            <a:r>
              <a:rPr lang="en-US" altLang="ko-KR" dirty="0"/>
              <a:t>.COM</a:t>
            </a:r>
            <a:r>
              <a:rPr lang="ko-KR" altLang="en-US" dirty="0"/>
              <a:t>의 실제 전체 화면 백그라운드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24E461-2203-497C-98D0-66C0C25BFFD2}"/>
              </a:ext>
            </a:extLst>
          </p:cNvPr>
          <p:cNvSpPr/>
          <p:nvPr/>
        </p:nvSpPr>
        <p:spPr>
          <a:xfrm>
            <a:off x="2477919" y="3683153"/>
            <a:ext cx="2018277" cy="632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812E8-E94F-46FE-9B61-B599F48A156E}"/>
              </a:ext>
            </a:extLst>
          </p:cNvPr>
          <p:cNvSpPr/>
          <p:nvPr/>
        </p:nvSpPr>
        <p:spPr>
          <a:xfrm>
            <a:off x="1620373" y="4363537"/>
            <a:ext cx="3823388" cy="438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33F2A-A06E-4116-A5F2-760171BCEB6D}"/>
              </a:ext>
            </a:extLst>
          </p:cNvPr>
          <p:cNvSpPr txBox="1"/>
          <p:nvPr/>
        </p:nvSpPr>
        <p:spPr>
          <a:xfrm>
            <a:off x="994143" y="4398237"/>
            <a:ext cx="2964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구글 검색 입력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B7A251-9483-417D-AD44-E345ED184A5E}"/>
              </a:ext>
            </a:extLst>
          </p:cNvPr>
          <p:cNvSpPr/>
          <p:nvPr/>
        </p:nvSpPr>
        <p:spPr>
          <a:xfrm>
            <a:off x="2421066" y="4814875"/>
            <a:ext cx="2018276" cy="438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247EE9-A6F6-4047-B10E-0809C9952612}"/>
              </a:ext>
            </a:extLst>
          </p:cNvPr>
          <p:cNvSpPr txBox="1"/>
          <p:nvPr/>
        </p:nvSpPr>
        <p:spPr>
          <a:xfrm>
            <a:off x="4435443" y="5097901"/>
            <a:ext cx="2964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하단 버튼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9197E-FCE3-448C-B107-DACCA910C884}"/>
              </a:ext>
            </a:extLst>
          </p:cNvPr>
          <p:cNvSpPr txBox="1"/>
          <p:nvPr/>
        </p:nvSpPr>
        <p:spPr>
          <a:xfrm>
            <a:off x="4260145" y="5635931"/>
            <a:ext cx="239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하단 문자 </a:t>
            </a:r>
            <a:r>
              <a:rPr lang="ko-KR" altLang="en-US" dirty="0"/>
              <a:t>바 및 메뉴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24C796-5523-4B6D-8E1A-CA3668263A82}"/>
              </a:ext>
            </a:extLst>
          </p:cNvPr>
          <p:cNvSpPr/>
          <p:nvPr/>
        </p:nvSpPr>
        <p:spPr>
          <a:xfrm>
            <a:off x="402790" y="5626813"/>
            <a:ext cx="6248444" cy="589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7D8E9-6222-4F0F-B2F0-E293CC524AFF}"/>
              </a:ext>
            </a:extLst>
          </p:cNvPr>
          <p:cNvSpPr txBox="1"/>
          <p:nvPr/>
        </p:nvSpPr>
        <p:spPr>
          <a:xfrm>
            <a:off x="402790" y="3397114"/>
            <a:ext cx="6272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상단 문자 및 메뉴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A879B-0F70-4261-9879-D89244CB76B7}"/>
              </a:ext>
            </a:extLst>
          </p:cNvPr>
          <p:cNvSpPr txBox="1"/>
          <p:nvPr/>
        </p:nvSpPr>
        <p:spPr>
          <a:xfrm>
            <a:off x="4013662" y="4389239"/>
            <a:ext cx="2557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키보드 </a:t>
            </a:r>
            <a:r>
              <a:rPr lang="en-US" altLang="ko-KR" dirty="0"/>
              <a:t>&amp; </a:t>
            </a:r>
            <a:r>
              <a:rPr lang="ko-KR" altLang="en-US" dirty="0"/>
              <a:t>마이크 버튼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CD4269-16D8-44E8-8F0A-57AE95D3B5EE}"/>
              </a:ext>
            </a:extLst>
          </p:cNvPr>
          <p:cNvSpPr/>
          <p:nvPr/>
        </p:nvSpPr>
        <p:spPr>
          <a:xfrm>
            <a:off x="390909" y="3399361"/>
            <a:ext cx="6319052" cy="2760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ABDEF-9561-40C2-BE3A-E6111FBDA638}"/>
              </a:ext>
            </a:extLst>
          </p:cNvPr>
          <p:cNvSpPr txBox="1"/>
          <p:nvPr/>
        </p:nvSpPr>
        <p:spPr>
          <a:xfrm>
            <a:off x="6996028" y="3250688"/>
            <a:ext cx="5011197" cy="26707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&lt;head&gt;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b="1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&lt;/head&gt;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&lt;body&gt;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100" b="1" kern="0" dirty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&lt;/body&gt;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DF763F5-65C8-45B9-8DBA-A143ED1259D5}"/>
              </a:ext>
            </a:extLst>
          </p:cNvPr>
          <p:cNvSpPr/>
          <p:nvPr/>
        </p:nvSpPr>
        <p:spPr>
          <a:xfrm>
            <a:off x="6545271" y="4266196"/>
            <a:ext cx="833810" cy="76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A10A8C-9776-4265-BA1C-AD13580E03BB}"/>
              </a:ext>
            </a:extLst>
          </p:cNvPr>
          <p:cNvSpPr txBox="1"/>
          <p:nvPr/>
        </p:nvSpPr>
        <p:spPr>
          <a:xfrm>
            <a:off x="6538196" y="5949354"/>
            <a:ext cx="5521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4</a:t>
            </a:r>
            <a:r>
              <a:rPr lang="ko-KR" altLang="en-US" dirty="0"/>
              <a:t>가지 정도이다</a:t>
            </a:r>
            <a:r>
              <a:rPr lang="en-US" altLang="ko-KR" dirty="0"/>
              <a:t>. </a:t>
            </a:r>
            <a:r>
              <a:rPr lang="ko-KR" altLang="en-US" dirty="0"/>
              <a:t>무슨 태그를 추가해야 할까</a:t>
            </a:r>
            <a:r>
              <a:rPr lang="en-US" altLang="ko-KR" dirty="0"/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9E44F2-1B5D-430E-98C0-CC03A8C62767}"/>
              </a:ext>
            </a:extLst>
          </p:cNvPr>
          <p:cNvSpPr txBox="1"/>
          <p:nvPr/>
        </p:nvSpPr>
        <p:spPr>
          <a:xfrm>
            <a:off x="6938346" y="2881204"/>
            <a:ext cx="287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나에게 지금 주어진 코드</a:t>
            </a:r>
          </a:p>
        </p:txBody>
      </p:sp>
    </p:spTree>
    <p:extLst>
      <p:ext uri="{BB962C8B-B14F-4D97-AF65-F5344CB8AC3E}">
        <p14:creationId xmlns:p14="http://schemas.microsoft.com/office/powerpoint/2010/main" val="273225895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구글</a:t>
            </a:r>
            <a:r>
              <a:rPr lang="en-US" altLang="ko-KR" dirty="0"/>
              <a:t>.com</a:t>
            </a:r>
            <a:r>
              <a:rPr lang="ko-KR" altLang="en-US" dirty="0"/>
              <a:t> 살펴보기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구글</a:t>
            </a:r>
            <a:r>
              <a:rPr lang="en-US" altLang="ko-KR" dirty="0"/>
              <a:t>.COM </a:t>
            </a:r>
            <a:r>
              <a:rPr lang="ko-KR" altLang="en-US" dirty="0"/>
              <a:t>각 항목의 속성을 파악한다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항목의 속성을 표현했다</a:t>
            </a:r>
            <a:r>
              <a:rPr lang="en-US" altLang="ko-KR" dirty="0"/>
              <a:t>.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FDEAE5-9A60-44D4-9797-59883BAFF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28" y="2871620"/>
            <a:ext cx="6272206" cy="33782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016E60-BEF2-4FA9-91F2-5718B2F6DF8F}"/>
              </a:ext>
            </a:extLst>
          </p:cNvPr>
          <p:cNvSpPr/>
          <p:nvPr/>
        </p:nvSpPr>
        <p:spPr>
          <a:xfrm>
            <a:off x="320301" y="3344903"/>
            <a:ext cx="6454393" cy="3007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904AA3-4C08-4B61-BDAD-F34A259A9BED}"/>
              </a:ext>
            </a:extLst>
          </p:cNvPr>
          <p:cNvSpPr txBox="1"/>
          <p:nvPr/>
        </p:nvSpPr>
        <p:spPr>
          <a:xfrm>
            <a:off x="1287547" y="2967806"/>
            <a:ext cx="469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구글</a:t>
            </a:r>
            <a:r>
              <a:rPr lang="en-US" altLang="ko-KR" dirty="0"/>
              <a:t>.COM</a:t>
            </a:r>
            <a:r>
              <a:rPr lang="ko-KR" altLang="en-US" dirty="0"/>
              <a:t>의 실제 전체 화면 백그라운드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704B1C-7F6C-4AFB-89B2-9A82F5768172}"/>
              </a:ext>
            </a:extLst>
          </p:cNvPr>
          <p:cNvSpPr/>
          <p:nvPr/>
        </p:nvSpPr>
        <p:spPr>
          <a:xfrm>
            <a:off x="2477919" y="3683153"/>
            <a:ext cx="2018277" cy="632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763F79-0435-4ECD-8021-1E3F869A3E8E}"/>
              </a:ext>
            </a:extLst>
          </p:cNvPr>
          <p:cNvSpPr/>
          <p:nvPr/>
        </p:nvSpPr>
        <p:spPr>
          <a:xfrm>
            <a:off x="1620373" y="4363537"/>
            <a:ext cx="3823388" cy="438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ADC31C-0589-459F-AA30-5C6111BBA00C}"/>
              </a:ext>
            </a:extLst>
          </p:cNvPr>
          <p:cNvSpPr txBox="1"/>
          <p:nvPr/>
        </p:nvSpPr>
        <p:spPr>
          <a:xfrm>
            <a:off x="994143" y="4398237"/>
            <a:ext cx="2964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dirty="0"/>
              <a:t>구글 검색 입력 창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95453D-7E95-4E03-88D7-600C22CA14A6}"/>
              </a:ext>
            </a:extLst>
          </p:cNvPr>
          <p:cNvSpPr/>
          <p:nvPr/>
        </p:nvSpPr>
        <p:spPr>
          <a:xfrm>
            <a:off x="2421066" y="4814875"/>
            <a:ext cx="2018276" cy="438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2342D2-DB83-4427-86BC-B854BB4EF1B2}"/>
              </a:ext>
            </a:extLst>
          </p:cNvPr>
          <p:cNvSpPr txBox="1"/>
          <p:nvPr/>
        </p:nvSpPr>
        <p:spPr>
          <a:xfrm>
            <a:off x="3958836" y="5635931"/>
            <a:ext cx="269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dirty="0"/>
              <a:t>하단 문자 바 및 메뉴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705DB0-C254-4E43-93C8-C52CD2408803}"/>
              </a:ext>
            </a:extLst>
          </p:cNvPr>
          <p:cNvSpPr/>
          <p:nvPr/>
        </p:nvSpPr>
        <p:spPr>
          <a:xfrm>
            <a:off x="402790" y="5626813"/>
            <a:ext cx="6248444" cy="589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F633C8-ECB5-4F05-9AA7-93553F09AFB6}"/>
              </a:ext>
            </a:extLst>
          </p:cNvPr>
          <p:cNvSpPr txBox="1"/>
          <p:nvPr/>
        </p:nvSpPr>
        <p:spPr>
          <a:xfrm>
            <a:off x="402790" y="3397114"/>
            <a:ext cx="6272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dirty="0"/>
              <a:t>상단 문자 및 메뉴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E1F8EA-CE13-408E-B063-77931C62A548}"/>
              </a:ext>
            </a:extLst>
          </p:cNvPr>
          <p:cNvSpPr txBox="1"/>
          <p:nvPr/>
        </p:nvSpPr>
        <p:spPr>
          <a:xfrm>
            <a:off x="4013662" y="4389239"/>
            <a:ext cx="2557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키보드 </a:t>
            </a:r>
            <a:r>
              <a:rPr lang="en-US" altLang="ko-KR" dirty="0"/>
              <a:t>&amp; </a:t>
            </a:r>
            <a:r>
              <a:rPr lang="ko-KR" altLang="en-US" dirty="0"/>
              <a:t>마이크 버튼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712846-066C-48D5-B845-9A1BCA7B97D6}"/>
              </a:ext>
            </a:extLst>
          </p:cNvPr>
          <p:cNvSpPr/>
          <p:nvPr/>
        </p:nvSpPr>
        <p:spPr>
          <a:xfrm>
            <a:off x="390909" y="3399361"/>
            <a:ext cx="6319052" cy="2760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44937F-D52F-499E-AB3A-ED541EA57747}"/>
              </a:ext>
            </a:extLst>
          </p:cNvPr>
          <p:cNvSpPr txBox="1"/>
          <p:nvPr/>
        </p:nvSpPr>
        <p:spPr>
          <a:xfrm>
            <a:off x="6936174" y="3125576"/>
            <a:ext cx="482536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상단 문자는 크고</a:t>
            </a:r>
            <a:r>
              <a:rPr lang="en-US" altLang="ko-KR" b="1" dirty="0"/>
              <a:t>, </a:t>
            </a:r>
            <a:r>
              <a:rPr lang="ko-KR" altLang="en-US" b="1" dirty="0"/>
              <a:t>굵다</a:t>
            </a:r>
            <a:r>
              <a:rPr lang="en-US" altLang="ko-KR" b="1" dirty="0"/>
              <a:t>. </a:t>
            </a:r>
            <a:r>
              <a:rPr lang="ko-KR" altLang="en-US" b="1" dirty="0"/>
              <a:t>좌측 정렬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그림 필요</a:t>
            </a:r>
            <a:r>
              <a:rPr lang="en-US" altLang="ko-KR" b="1" dirty="0"/>
              <a:t>(</a:t>
            </a:r>
            <a:r>
              <a:rPr lang="ko-KR" altLang="en-US" b="1" dirty="0"/>
              <a:t>구글 이미지 사용</a:t>
            </a:r>
            <a:r>
              <a:rPr lang="en-US" altLang="ko-KR" b="1" dirty="0"/>
              <a:t>), </a:t>
            </a:r>
            <a:r>
              <a:rPr lang="ko-KR" altLang="en-US" b="1" dirty="0"/>
              <a:t>가운데 정렬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검색창</a:t>
            </a:r>
            <a:r>
              <a:rPr lang="ko-KR" altLang="en-US" dirty="0"/>
              <a:t> 과 버튼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이후 진도</a:t>
            </a:r>
            <a:r>
              <a:rPr lang="en-US" altLang="ko-KR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하단문자는 크고</a:t>
            </a:r>
            <a:r>
              <a:rPr lang="en-US" altLang="ko-KR" b="1" dirty="0"/>
              <a:t>, </a:t>
            </a:r>
            <a:r>
              <a:rPr lang="ko-KR" altLang="en-US" b="1" dirty="0"/>
              <a:t>굵다</a:t>
            </a:r>
            <a:r>
              <a:rPr lang="en-US" altLang="ko-KR" b="1" dirty="0"/>
              <a:t>. </a:t>
            </a:r>
            <a:r>
              <a:rPr lang="ko-KR" altLang="en-US" b="1" dirty="0"/>
              <a:t>우측 정렬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기타 알 수 있는 정보</a:t>
            </a:r>
            <a:endParaRPr lang="en-US" altLang="ko-KR" b="1" dirty="0"/>
          </a:p>
          <a:p>
            <a:pPr lvl="1"/>
            <a:r>
              <a:rPr lang="ko-KR" altLang="en-US" dirty="0"/>
              <a:t>화면 배경 </a:t>
            </a:r>
            <a:r>
              <a:rPr lang="en-US" altLang="ko-KR" dirty="0"/>
              <a:t>: </a:t>
            </a:r>
            <a:r>
              <a:rPr lang="ko-KR" altLang="en-US" dirty="0"/>
              <a:t>흰색이다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 err="1"/>
              <a:t>굴림인가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타이틀 제목</a:t>
            </a:r>
            <a:r>
              <a:rPr lang="en-US" altLang="ko-KR" dirty="0"/>
              <a:t>, </a:t>
            </a:r>
            <a:r>
              <a:rPr lang="ko-KR" altLang="en-US" dirty="0"/>
              <a:t>링크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F7F4FB-4B3F-4252-9DF6-E819B7AC6D66}"/>
              </a:ext>
            </a:extLst>
          </p:cNvPr>
          <p:cNvSpPr txBox="1"/>
          <p:nvPr/>
        </p:nvSpPr>
        <p:spPr>
          <a:xfrm>
            <a:off x="4260145" y="3834627"/>
            <a:ext cx="1468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dirty="0"/>
              <a:t>구글 그림</a:t>
            </a:r>
          </a:p>
        </p:txBody>
      </p:sp>
    </p:spTree>
    <p:extLst>
      <p:ext uri="{BB962C8B-B14F-4D97-AF65-F5344CB8AC3E}">
        <p14:creationId xmlns:p14="http://schemas.microsoft.com/office/powerpoint/2010/main" val="274179225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1229954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4000" dirty="0" err="1">
                <a:solidFill>
                  <a:schemeClr val="tx1"/>
                </a:solidFill>
              </a:rPr>
              <a:t>꾸글</a:t>
            </a:r>
            <a:r>
              <a:rPr lang="en-US" altLang="ko-KR" sz="4000" dirty="0">
                <a:solidFill>
                  <a:schemeClr val="tx1"/>
                </a:solidFill>
              </a:rPr>
              <a:t>.COM</a:t>
            </a:r>
            <a:r>
              <a:rPr lang="ko-KR" altLang="en-US" sz="4000" dirty="0">
                <a:solidFill>
                  <a:schemeClr val="tx1"/>
                </a:solidFill>
              </a:rPr>
              <a:t>을 구현하자</a:t>
            </a:r>
            <a:r>
              <a:rPr lang="en-US" altLang="ko-KR" sz="4000" dirty="0">
                <a:solidFill>
                  <a:schemeClr val="tx1"/>
                </a:solidFill>
              </a:rPr>
              <a:t>.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/>
              <a:t>오늘의 </a:t>
            </a:r>
            <a:r>
              <a:rPr lang="ko-KR" altLang="en-US" sz="3200" b="1" dirty="0" err="1"/>
              <a:t>할일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- 5</a:t>
            </a:r>
            <a:endParaRPr lang="ko-KR" altLang="en-US" sz="32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0B93406-1793-47EE-B95A-701E1DBB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4E45EC-0343-4CC3-885C-22AA90244257}"/>
              </a:ext>
            </a:extLst>
          </p:cNvPr>
          <p:cNvSpPr/>
          <p:nvPr/>
        </p:nvSpPr>
        <p:spPr>
          <a:xfrm>
            <a:off x="799286" y="3818239"/>
            <a:ext cx="5099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/>
              <a:t>구글</a:t>
            </a:r>
            <a:r>
              <a:rPr lang="en-US" altLang="ko-KR" sz="2800" b="1" dirty="0"/>
              <a:t>.COM </a:t>
            </a:r>
            <a:r>
              <a:rPr lang="ko-KR" altLang="en-US" sz="2800" b="1" dirty="0"/>
              <a:t>기본 화면 구현하기</a:t>
            </a:r>
            <a:endParaRPr lang="en-US" altLang="ko-KR" sz="2800" b="1" dirty="0"/>
          </a:p>
        </p:txBody>
      </p:sp>
      <p:pic>
        <p:nvPicPr>
          <p:cNvPr id="13" name="Picture 2" descr="HTML+CSS+JS] JavaScript 위치">
            <a:extLst>
              <a:ext uri="{FF2B5EF4-FFF2-40B4-BE49-F238E27FC236}">
                <a16:creationId xmlns:a16="http://schemas.microsoft.com/office/drawing/2014/main" id="{A89B4914-F2AA-4079-A37A-1C1F537AF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9874" y="4001294"/>
            <a:ext cx="2525498" cy="205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4A13CC-5107-1482-8B23-FA81973A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5976" y="545636"/>
            <a:ext cx="4320093" cy="213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161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B6B351-0514-41AA-9B79-F836D729A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73" y="3141720"/>
            <a:ext cx="5486489" cy="2986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F0000"/>
                </a:solidFill>
              </a:rPr>
              <a:t>잠깐</a:t>
            </a:r>
            <a:r>
              <a:rPr lang="en-US" altLang="ko-KR" dirty="0">
                <a:solidFill>
                  <a:srgbClr val="FF0000"/>
                </a:solidFill>
              </a:rPr>
              <a:t>! </a:t>
            </a:r>
            <a:r>
              <a:rPr lang="ko-KR" altLang="en-US" dirty="0" err="1"/>
              <a:t>그룸</a:t>
            </a:r>
            <a:r>
              <a:rPr lang="en-US" altLang="ko-KR" dirty="0"/>
              <a:t> ide</a:t>
            </a:r>
            <a:r>
              <a:rPr lang="ko-KR" altLang="en-US" dirty="0"/>
              <a:t> 에러 문제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클라우드 기반 서비스 특징</a:t>
            </a:r>
            <a:endParaRPr lang="en-US" altLang="ko-KR" dirty="0"/>
          </a:p>
          <a:p>
            <a:pPr lvl="1"/>
            <a:r>
              <a:rPr lang="ko-KR" altLang="en-US" dirty="0"/>
              <a:t>실시간 웹 세션 유지 시간이 적다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연결 문제로 인해 접속 안되는 경우가 있다</a:t>
            </a:r>
            <a:r>
              <a:rPr lang="en-US" altLang="ko-KR" dirty="0"/>
              <a:t>.</a:t>
            </a:r>
          </a:p>
          <a:p>
            <a:pPr lvl="1"/>
            <a:endParaRPr lang="en-US" altLang="ko-KR" b="1" dirty="0"/>
          </a:p>
          <a:p>
            <a:r>
              <a:rPr lang="ko-KR" altLang="en-US" b="1" dirty="0"/>
              <a:t>해결책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웹 창 </a:t>
            </a:r>
            <a:r>
              <a:rPr lang="ko-KR" altLang="en-US" dirty="0" err="1"/>
              <a:t>새로고침</a:t>
            </a:r>
            <a:r>
              <a:rPr lang="en-US" altLang="ko-KR" dirty="0"/>
              <a:t> </a:t>
            </a:r>
            <a:r>
              <a:rPr lang="ko-KR" altLang="en-US" dirty="0"/>
              <a:t>또는 컨테이너 재시작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재시작은 컨테이너에서 직접 실행 클릭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웹 브라우저로 다시 접속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개인 주소로 접속 후 화면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ko-KR" altLang="en-US" dirty="0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EFBF78F1-28F5-4525-808D-C1F91365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51598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꾸글</a:t>
            </a:r>
            <a:r>
              <a:rPr lang="en-US" altLang="ko-KR" dirty="0"/>
              <a:t>.COM </a:t>
            </a:r>
            <a:r>
              <a:rPr lang="ko-KR" altLang="en-US" dirty="0"/>
              <a:t>화면 구현하기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상단 문자는 크고</a:t>
            </a:r>
            <a:r>
              <a:rPr lang="en-US" altLang="ko-KR" b="1" dirty="0"/>
              <a:t>, </a:t>
            </a:r>
            <a:r>
              <a:rPr lang="ko-KR" altLang="en-US" b="1" dirty="0"/>
              <a:t>굵다</a:t>
            </a:r>
            <a:r>
              <a:rPr lang="en-US" altLang="ko-KR" b="1" dirty="0"/>
              <a:t>. </a:t>
            </a:r>
            <a:r>
              <a:rPr lang="ko-KR" altLang="en-US" b="1" dirty="0"/>
              <a:t>좌측 정렬</a:t>
            </a:r>
            <a:endParaRPr lang="en-US" altLang="ko-KR" b="1" dirty="0"/>
          </a:p>
          <a:p>
            <a:pPr lvl="1"/>
            <a:r>
              <a:rPr lang="ko-KR" altLang="en-US" dirty="0"/>
              <a:t>추가 </a:t>
            </a:r>
            <a:r>
              <a:rPr lang="en-US" altLang="ko-KR" dirty="0"/>
              <a:t>: </a:t>
            </a:r>
            <a:r>
              <a:rPr lang="ko-KR" altLang="en-US" dirty="0"/>
              <a:t>문자 크기 및 라인 변경</a:t>
            </a:r>
            <a:r>
              <a:rPr lang="en-US" altLang="ko-KR" dirty="0"/>
              <a:t>(</a:t>
            </a:r>
            <a:r>
              <a:rPr lang="ko-KR" altLang="en-US" dirty="0" err="1"/>
              <a:t>개행</a:t>
            </a:r>
            <a:r>
              <a:rPr lang="en-US" altLang="ko-KR" dirty="0"/>
              <a:t>)</a:t>
            </a:r>
            <a:r>
              <a:rPr lang="ko-KR" altLang="en-US" dirty="0"/>
              <a:t> 필요</a:t>
            </a:r>
            <a:endParaRPr lang="en-US" altLang="ko-KR" dirty="0"/>
          </a:p>
          <a:p>
            <a:pPr lvl="2"/>
            <a:r>
              <a:rPr lang="en-US" altLang="ko-KR" dirty="0" err="1"/>
              <a:t>px</a:t>
            </a:r>
            <a:r>
              <a:rPr lang="en-US" altLang="ko-KR" dirty="0"/>
              <a:t>(</a:t>
            </a:r>
            <a:r>
              <a:rPr lang="ko-KR" altLang="en-US" dirty="0"/>
              <a:t>절대값</a:t>
            </a:r>
            <a:r>
              <a:rPr lang="en-US" altLang="ko-KR" dirty="0"/>
              <a:t>), </a:t>
            </a:r>
            <a:r>
              <a:rPr lang="en-US" altLang="ko-KR" dirty="0" err="1"/>
              <a:t>em</a:t>
            </a:r>
            <a:r>
              <a:rPr lang="en-US" altLang="ko-KR" dirty="0"/>
              <a:t>(</a:t>
            </a:r>
            <a:r>
              <a:rPr lang="ko-KR" altLang="en-US" dirty="0"/>
              <a:t>상대 길이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색도 지정했다</a:t>
            </a:r>
            <a:r>
              <a:rPr lang="en-US" altLang="ko-KR" dirty="0"/>
              <a:t>. </a:t>
            </a:r>
            <a:r>
              <a:rPr lang="ko-KR" altLang="en-US" dirty="0"/>
              <a:t>녹색</a:t>
            </a:r>
            <a:r>
              <a:rPr lang="en-US" altLang="ko-KR" dirty="0"/>
              <a:t>!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D113EC-B731-4CFE-873D-A8D34C4AAD39}"/>
              </a:ext>
            </a:extLst>
          </p:cNvPr>
          <p:cNvSpPr txBox="1"/>
          <p:nvPr/>
        </p:nvSpPr>
        <p:spPr>
          <a:xfrm>
            <a:off x="656819" y="3521107"/>
            <a:ext cx="5360217" cy="2779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&lt;!DOCTYPE html&gt;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&lt;!--</a:t>
            </a:r>
            <a:r>
              <a:rPr lang="ko-KR" altLang="en-US" sz="1050" b="1" kern="0" dirty="0">
                <a:solidFill>
                  <a:schemeClr val="tx1"/>
                </a:solidFill>
                <a:latin typeface="+mj-ea"/>
                <a:ea typeface="+mj-ea"/>
              </a:rPr>
              <a:t>이 부분은 </a:t>
            </a:r>
            <a:r>
              <a:rPr lang="ko-KR" altLang="en-US" sz="1050" b="1" kern="0" dirty="0" err="1">
                <a:solidFill>
                  <a:schemeClr val="tx1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r>
              <a:rPr lang="ko-KR" altLang="en-US" sz="1050" b="1" kern="0" dirty="0">
                <a:solidFill>
                  <a:schemeClr val="tx1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.--&gt;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&lt;html&gt;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	&lt;head&gt;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		&lt;font size="2em" color="green"&gt;</a:t>
            </a:r>
            <a:r>
              <a:rPr lang="ko-KR" altLang="en-US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문서제목</a:t>
            </a:r>
            <a:r>
              <a:rPr lang="en-US" altLang="ko-KR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자바스크립트 코드</a:t>
            </a:r>
            <a:r>
              <a:rPr lang="en-US" altLang="ko-KR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CSS </a:t>
            </a:r>
            <a:r>
              <a:rPr lang="ko-KR" altLang="en-US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스타일 정의</a:t>
            </a:r>
            <a:r>
              <a:rPr lang="en-US" altLang="ko-KR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메타데이터정의</a:t>
            </a:r>
            <a:r>
              <a:rPr lang="en-US" altLang="ko-KR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&lt;/font&gt;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		&lt;</a:t>
            </a:r>
            <a:r>
              <a:rPr lang="en-US" altLang="ko-KR" sz="105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br</a:t>
            </a:r>
            <a:r>
              <a:rPr lang="en-US" altLang="ko-KR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&gt; &lt;! </a:t>
            </a:r>
            <a:r>
              <a:rPr lang="en-US" altLang="ko-KR" sz="105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br</a:t>
            </a:r>
            <a:r>
              <a:rPr lang="ko-KR" altLang="en-US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은 줄 </a:t>
            </a:r>
            <a:r>
              <a:rPr lang="ko-KR" altLang="en-US" sz="105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바꿈입니다</a:t>
            </a:r>
            <a:r>
              <a:rPr lang="en-US" altLang="ko-KR" sz="105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	&lt;/head&gt;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	&lt;body&gt;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		</a:t>
            </a:r>
            <a:r>
              <a:rPr lang="ko-KR" altLang="en-US" sz="1050" b="1" kern="0" dirty="0">
                <a:solidFill>
                  <a:schemeClr val="tx1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050" b="1" kern="0" dirty="0">
                <a:solidFill>
                  <a:schemeClr val="tx1"/>
                </a:solidFill>
                <a:latin typeface="+mj-ea"/>
                <a:ea typeface="+mj-ea"/>
              </a:rPr>
              <a:t>이미지</a:t>
            </a: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050" b="1" kern="0" dirty="0">
                <a:solidFill>
                  <a:schemeClr val="tx1"/>
                </a:solidFill>
                <a:latin typeface="+mj-ea"/>
                <a:ea typeface="+mj-ea"/>
              </a:rPr>
              <a:t>테이블</a:t>
            </a: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050" b="1" kern="0" dirty="0">
                <a:solidFill>
                  <a:schemeClr val="tx1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050" b="1" kern="0" dirty="0">
                <a:solidFill>
                  <a:schemeClr val="tx1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ko-KR" altLang="en-US" sz="1050" b="1" kern="0" dirty="0">
                <a:solidFill>
                  <a:schemeClr val="tx1"/>
                </a:solidFill>
                <a:latin typeface="+mj-ea"/>
                <a:ea typeface="+mj-ea"/>
              </a:rPr>
              <a:t>	</a:t>
            </a: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&lt;/body&gt;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50" b="1" kern="0" dirty="0">
                <a:solidFill>
                  <a:schemeClr val="tx1"/>
                </a:solidFill>
                <a:latin typeface="+mj-ea"/>
                <a:ea typeface="+mj-ea"/>
              </a:rPr>
              <a:t>&lt;/html&gt;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CBC919-FA2B-49E8-B8D4-5CB9DABB6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635" y="892788"/>
            <a:ext cx="3117488" cy="2108229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7F2DF70-7A74-4B43-8144-884BC137D3EB}"/>
              </a:ext>
            </a:extLst>
          </p:cNvPr>
          <p:cNvSpPr/>
          <p:nvPr/>
        </p:nvSpPr>
        <p:spPr>
          <a:xfrm>
            <a:off x="8663112" y="3035564"/>
            <a:ext cx="1056534" cy="592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A55CDB-53B2-4A44-940A-C6079955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534" y="3662338"/>
            <a:ext cx="4578644" cy="274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40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꾸글</a:t>
            </a:r>
            <a:r>
              <a:rPr lang="en-US" altLang="ko-KR" dirty="0"/>
              <a:t>.COM </a:t>
            </a:r>
            <a:r>
              <a:rPr lang="ko-KR" altLang="en-US" dirty="0"/>
              <a:t>화면 구현하기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하단 문자는 크고</a:t>
            </a:r>
            <a:r>
              <a:rPr lang="en-US" altLang="ko-KR" b="1" dirty="0"/>
              <a:t>, </a:t>
            </a:r>
            <a:r>
              <a:rPr lang="ko-KR" altLang="en-US" b="1" dirty="0"/>
              <a:t>굵다</a:t>
            </a:r>
            <a:r>
              <a:rPr lang="en-US" altLang="ko-KR" b="1" dirty="0"/>
              <a:t>. </a:t>
            </a:r>
            <a:r>
              <a:rPr lang="ko-KR" altLang="en-US" b="1" dirty="0"/>
              <a:t>우측 정렬</a:t>
            </a:r>
            <a:endParaRPr lang="en-US" altLang="ko-KR" b="1" dirty="0"/>
          </a:p>
          <a:p>
            <a:pPr lvl="1"/>
            <a:r>
              <a:rPr lang="en-US" altLang="ko-KR" dirty="0"/>
              <a:t>1, 2</a:t>
            </a:r>
            <a:r>
              <a:rPr lang="ko-KR" altLang="en-US" dirty="0"/>
              <a:t>번 문자 수정 및 정렬을 해보자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기존 </a:t>
            </a:r>
            <a:r>
              <a:rPr lang="en-US" altLang="ko-KR" dirty="0"/>
              <a:t>align </a:t>
            </a:r>
            <a:r>
              <a:rPr lang="ko-KR" altLang="en-US" dirty="0"/>
              <a:t>속성이 차단됨</a:t>
            </a:r>
            <a:r>
              <a:rPr lang="en-US" altLang="ko-KR" dirty="0"/>
              <a:t>(html4)</a:t>
            </a:r>
          </a:p>
          <a:p>
            <a:pPr lvl="3"/>
            <a:r>
              <a:rPr lang="en-US" altLang="ko-KR" dirty="0"/>
              <a:t>HTML5</a:t>
            </a:r>
            <a:r>
              <a:rPr lang="ko-KR" altLang="en-US" dirty="0"/>
              <a:t>는 반드시 </a:t>
            </a:r>
            <a:r>
              <a:rPr lang="en-US" altLang="ko-KR" dirty="0"/>
              <a:t>CSS</a:t>
            </a:r>
            <a:r>
              <a:rPr lang="ko-KR" altLang="en-US" dirty="0"/>
              <a:t>를 활용해야 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</a:t>
            </a:r>
            <a:r>
              <a:rPr lang="ko-KR" altLang="en-US" dirty="0"/>
              <a:t>는 하나의 문단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: left,</a:t>
            </a:r>
            <a:r>
              <a:rPr lang="ko-KR" altLang="en-US" dirty="0"/>
              <a:t> </a:t>
            </a:r>
            <a:r>
              <a:rPr lang="en-US" altLang="ko-KR" dirty="0"/>
              <a:t>right,</a:t>
            </a:r>
            <a:r>
              <a:rPr lang="ko-KR" altLang="en-US" dirty="0"/>
              <a:t> </a:t>
            </a:r>
            <a:r>
              <a:rPr lang="en-US" altLang="ko-KR" dirty="0"/>
              <a:t>center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D113EC-B731-4CFE-873D-A8D34C4AAD39}"/>
              </a:ext>
            </a:extLst>
          </p:cNvPr>
          <p:cNvSpPr txBox="1"/>
          <p:nvPr/>
        </p:nvSpPr>
        <p:spPr>
          <a:xfrm>
            <a:off x="667263" y="3623245"/>
            <a:ext cx="5360217" cy="30826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latin typeface="+mj-ea"/>
                <a:ea typeface="+mj-ea"/>
              </a:rPr>
              <a:t>&lt;!DOCTYPE html&gt;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latin typeface="+mj-ea"/>
                <a:ea typeface="+mj-ea"/>
              </a:rPr>
              <a:t>&lt;!--</a:t>
            </a:r>
            <a:r>
              <a:rPr lang="ko-KR" altLang="en-US" sz="1000" b="1" kern="0" dirty="0">
                <a:solidFill>
                  <a:schemeClr val="tx1"/>
                </a:solidFill>
                <a:latin typeface="+mj-ea"/>
                <a:ea typeface="+mj-ea"/>
              </a:rPr>
              <a:t>이 부분은 </a:t>
            </a:r>
            <a:r>
              <a:rPr lang="ko-KR" altLang="en-US" sz="1000" b="1" kern="0" dirty="0" err="1">
                <a:solidFill>
                  <a:schemeClr val="tx1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000" b="1" kern="0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r>
              <a:rPr lang="ko-KR" altLang="en-US" sz="1000" b="1" kern="0" dirty="0">
                <a:solidFill>
                  <a:schemeClr val="tx1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000" b="1" kern="0" dirty="0">
                <a:solidFill>
                  <a:schemeClr val="tx1"/>
                </a:solidFill>
                <a:latin typeface="+mj-ea"/>
                <a:ea typeface="+mj-ea"/>
              </a:rPr>
              <a:t>.--&gt;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latin typeface="+mj-ea"/>
                <a:ea typeface="+mj-ea"/>
              </a:rPr>
              <a:t>&lt;html&gt;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latin typeface="+mj-ea"/>
                <a:ea typeface="+mj-ea"/>
              </a:rPr>
              <a:t>	&lt;head&gt;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		&lt;p style="</a:t>
            </a:r>
            <a:r>
              <a:rPr lang="en-US" altLang="ko-KR" sz="10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text-align:left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;"&gt;&lt;font size="2em" color="green"&gt;</a:t>
            </a:r>
            <a:r>
              <a:rPr lang="ko-KR" altLang="en-US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문서제목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자바스크립트 코드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CSS </a:t>
            </a:r>
            <a:r>
              <a:rPr lang="ko-KR" altLang="en-US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스타일 정의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메타데이터정의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&lt;/font&gt;&lt;/p&gt;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		&lt;</a:t>
            </a:r>
            <a:r>
              <a:rPr lang="en-US" altLang="ko-KR" sz="10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br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&gt; &lt;! </a:t>
            </a:r>
            <a:r>
              <a:rPr lang="en-US" altLang="ko-KR" sz="10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br</a:t>
            </a:r>
            <a:r>
              <a:rPr lang="ko-KR" altLang="en-US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은 줄 </a:t>
            </a:r>
            <a:r>
              <a:rPr lang="ko-KR" altLang="en-US" sz="10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바꿈입니다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latin typeface="+mj-ea"/>
                <a:ea typeface="+mj-ea"/>
              </a:rPr>
              <a:t>	&lt;/head&gt;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latin typeface="+mj-ea"/>
                <a:ea typeface="+mj-ea"/>
              </a:rPr>
              <a:t>	&lt;body&gt;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		&lt;p style="</a:t>
            </a:r>
            <a:r>
              <a:rPr lang="en-US" altLang="ko-KR" sz="10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text-align:right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;"&gt;&lt;font size="3em" color="red"&gt;</a:t>
            </a:r>
            <a:r>
              <a:rPr lang="ko-KR" altLang="en-US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문서의 본문 텍스트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이미지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테이블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자바스크립트 코드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동영상 등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&lt;/font&gt;&lt;/p&gt;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		&lt;</a:t>
            </a:r>
            <a:r>
              <a:rPr lang="en-US" altLang="ko-KR" sz="10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br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&gt; &lt;! </a:t>
            </a:r>
            <a:r>
              <a:rPr lang="en-US" altLang="ko-KR" sz="10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br</a:t>
            </a:r>
            <a:r>
              <a:rPr lang="ko-KR" altLang="en-US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은 줄 </a:t>
            </a:r>
            <a:r>
              <a:rPr lang="ko-KR" altLang="en-US" sz="10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바꿈입니다</a:t>
            </a:r>
            <a:r>
              <a:rPr lang="en-US" altLang="ko-KR" sz="10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latin typeface="+mj-ea"/>
                <a:ea typeface="+mj-ea"/>
              </a:rPr>
              <a:t>	&lt;/body&gt;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000" b="1" kern="0" dirty="0">
                <a:solidFill>
                  <a:schemeClr val="tx1"/>
                </a:solidFill>
                <a:latin typeface="+mj-ea"/>
                <a:ea typeface="+mj-ea"/>
              </a:rPr>
              <a:t>&lt;/html&gt;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7F2DF70-7A74-4B43-8144-884BC137D3EB}"/>
              </a:ext>
            </a:extLst>
          </p:cNvPr>
          <p:cNvSpPr/>
          <p:nvPr/>
        </p:nvSpPr>
        <p:spPr>
          <a:xfrm>
            <a:off x="8663112" y="3035564"/>
            <a:ext cx="1056534" cy="592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A55CDB-53B2-4A44-940A-C60799557D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727" y="1027906"/>
            <a:ext cx="3065304" cy="18362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7320B5-F645-4629-BA6F-B358DED9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463" y="3700432"/>
            <a:ext cx="4703831" cy="2586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3B044-0686-40F7-9CCB-BE143E2BD8C9}"/>
              </a:ext>
            </a:extLst>
          </p:cNvPr>
          <p:cNvSpPr txBox="1"/>
          <p:nvPr/>
        </p:nvSpPr>
        <p:spPr>
          <a:xfrm>
            <a:off x="7501160" y="5175870"/>
            <a:ext cx="3659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글씨가 커서 화면이 꽉 찬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크기 조정</a:t>
            </a:r>
            <a:r>
              <a:rPr lang="en-US" altLang="ko-KR" dirty="0"/>
              <a:t>(ctrl + </a:t>
            </a:r>
            <a:r>
              <a:rPr lang="ko-KR" altLang="en-US" dirty="0"/>
              <a:t>마우스 스크롤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30515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꾸글</a:t>
            </a:r>
            <a:r>
              <a:rPr lang="en-US" altLang="ko-KR" dirty="0"/>
              <a:t>.COM </a:t>
            </a:r>
            <a:r>
              <a:rPr lang="ko-KR" altLang="en-US" dirty="0"/>
              <a:t>화면 구현하기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그림 필요</a:t>
            </a:r>
            <a:r>
              <a:rPr lang="en-US" altLang="ko-KR" b="1" dirty="0"/>
              <a:t>(</a:t>
            </a:r>
            <a:r>
              <a:rPr lang="ko-KR" altLang="en-US" b="1" dirty="0"/>
              <a:t>구글 이미지 사용</a:t>
            </a:r>
            <a:r>
              <a:rPr lang="en-US" altLang="ko-KR" b="1" dirty="0"/>
              <a:t>), </a:t>
            </a:r>
            <a:r>
              <a:rPr lang="ko-KR" altLang="en-US" b="1" dirty="0"/>
              <a:t>가운데 정렬</a:t>
            </a:r>
            <a:endParaRPr lang="en-US" altLang="ko-KR" b="1" dirty="0"/>
          </a:p>
          <a:p>
            <a:pPr lvl="1"/>
            <a:r>
              <a:rPr lang="ko-KR" altLang="en-US" dirty="0"/>
              <a:t>구글 이미지를 직접 사용하자</a:t>
            </a:r>
            <a:r>
              <a:rPr lang="en-US" altLang="ko-KR" dirty="0"/>
              <a:t>. </a:t>
            </a:r>
            <a:r>
              <a:rPr lang="ko-KR" altLang="en-US" dirty="0"/>
              <a:t>직접 파일 저장</a:t>
            </a:r>
            <a:endParaRPr lang="en-US" altLang="ko-KR" dirty="0"/>
          </a:p>
          <a:p>
            <a:pPr lvl="2"/>
            <a:r>
              <a:rPr lang="ko-KR" altLang="en-US" dirty="0"/>
              <a:t>프로젝트 경로에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폴더를 생성하고 이미지를 저장한다</a:t>
            </a:r>
            <a:r>
              <a:rPr lang="en-US" altLang="ko-KR" dirty="0"/>
              <a:t>.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D55ACA-0292-4B0D-B6B8-75E9A522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6" y="3059892"/>
            <a:ext cx="5106108" cy="36292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62FC4B-666D-45CC-88AA-B70784893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790" y="3059892"/>
            <a:ext cx="4505448" cy="25456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536FF4-1B19-407F-99ED-D7B8A1253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078" y="4461006"/>
            <a:ext cx="3681877" cy="18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6146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테크놀로지의 계시록? 영화 &lt;터미네이터: 다크 페이트&gt; : 오피니언/칼럼 : 종교신문 1위 크리스천투데이">
            <a:extLst>
              <a:ext uri="{FF2B5EF4-FFF2-40B4-BE49-F238E27FC236}">
                <a16:creationId xmlns:a16="http://schemas.microsoft.com/office/drawing/2014/main" id="{1C9F1128-53D8-46C2-9900-3A55039A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60074" y="5149210"/>
            <a:ext cx="2469743" cy="13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웹 서비스 시장 이슈</a:t>
            </a:r>
            <a:endParaRPr lang="en-US" altLang="ko-KR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8777591" cy="496638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/>
              <a:t>제 작년 </a:t>
            </a:r>
            <a:r>
              <a:rPr lang="ko-KR" altLang="en-US" dirty="0" err="1"/>
              <a:t>가트너</a:t>
            </a:r>
            <a:r>
              <a:rPr lang="ko-KR" altLang="en-US" dirty="0"/>
              <a:t> </a:t>
            </a:r>
            <a:r>
              <a:rPr lang="en-US" altLang="ko-KR" dirty="0"/>
              <a:t>2022 </a:t>
            </a:r>
            <a:r>
              <a:rPr lang="ko-KR" altLang="en-US" dirty="0"/>
              <a:t>전략 기술 트렌드</a:t>
            </a:r>
            <a:endParaRPr lang="en-US" altLang="ko-KR" dirty="0"/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클라우드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플랫폼 가상화 탄력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성장 가속화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생산적 </a:t>
            </a:r>
            <a:r>
              <a:rPr lang="en-US" altLang="ko-KR" dirty="0">
                <a:sym typeface="Wingdings" panose="05000000000000000000" pitchFamily="2" charset="2"/>
              </a:rPr>
              <a:t>AI</a:t>
            </a:r>
          </a:p>
          <a:p>
            <a:pPr lvl="1"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dirty="0">
                <a:sym typeface="Wingdings" panose="05000000000000000000" pitchFamily="2" charset="2"/>
              </a:rPr>
              <a:t>IT </a:t>
            </a:r>
            <a:r>
              <a:rPr lang="ko-KR" altLang="en-US" dirty="0">
                <a:sym typeface="Wingdings" panose="05000000000000000000" pitchFamily="2" charset="2"/>
              </a:rPr>
              <a:t>주요 핵심 주제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초자동화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인간의 개입없이 거의 대부분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b="1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dirty="0">
                <a:sym typeface="Wingdings" panose="05000000000000000000" pitchFamily="2" charset="2"/>
              </a:rPr>
              <a:t>2023</a:t>
            </a:r>
            <a:r>
              <a:rPr lang="ko-KR" altLang="en-US" dirty="0">
                <a:sym typeface="Wingdings" panose="05000000000000000000" pitchFamily="2" charset="2"/>
              </a:rPr>
              <a:t>년 전략 기술 트렌드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dirty="0">
                <a:sym typeface="Wingdings" panose="05000000000000000000" pitchFamily="2" charset="2"/>
              </a:rPr>
              <a:t>적응형 </a:t>
            </a:r>
            <a:r>
              <a:rPr lang="en-US" altLang="ko-KR" dirty="0">
                <a:sym typeface="Wingdings" panose="05000000000000000000" pitchFamily="2" charset="2"/>
              </a:rPr>
              <a:t>AI, </a:t>
            </a:r>
            <a:r>
              <a:rPr lang="ko-KR" altLang="en-US" dirty="0">
                <a:sym typeface="Wingdings" panose="05000000000000000000" pitchFamily="2" charset="2"/>
              </a:rPr>
              <a:t>메타 버스 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b="1" dirty="0">
                <a:sym typeface="Wingdings" panose="05000000000000000000" pitchFamily="2" charset="2"/>
              </a:rPr>
              <a:t>정말</a:t>
            </a:r>
            <a:r>
              <a:rPr lang="en-US" altLang="ko-KR" b="1" dirty="0">
                <a:sym typeface="Wingdings" panose="05000000000000000000" pitchFamily="2" charset="2"/>
              </a:rPr>
              <a:t>. AI </a:t>
            </a:r>
            <a:r>
              <a:rPr lang="ko-KR" altLang="en-US" b="1" dirty="0">
                <a:sym typeface="Wingdings" panose="05000000000000000000" pitchFamily="2" charset="2"/>
              </a:rPr>
              <a:t>비서가 생겨버렸다</a:t>
            </a:r>
            <a:r>
              <a:rPr lang="en-US" altLang="ko-KR" b="1" dirty="0">
                <a:sym typeface="Wingdings" panose="05000000000000000000" pitchFamily="2" charset="2"/>
              </a:rPr>
              <a:t>….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0BEFE7D-6901-4691-85F9-0EE19CC5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28" name="Picture 4" descr="국내 기업들, 데이터 관리 문제로 연간 22억 손실 - e4ds 뉴스">
            <a:extLst>
              <a:ext uri="{FF2B5EF4-FFF2-40B4-BE49-F238E27FC236}">
                <a16:creationId xmlns:a16="http://schemas.microsoft.com/office/drawing/2014/main" id="{8F8D70CF-B875-4C94-A211-A9E634AAB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4987" y="1243881"/>
            <a:ext cx="2001871" cy="133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30 10명중 8명 &quot;미래산업사회 일자리 감소 우려&quot; - 매일경제">
            <a:extLst>
              <a:ext uri="{FF2B5EF4-FFF2-40B4-BE49-F238E27FC236}">
                <a16:creationId xmlns:a16="http://schemas.microsoft.com/office/drawing/2014/main" id="{1D0CC656-0574-423F-8F41-9257A31F2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4044" y="1150757"/>
            <a:ext cx="1853293" cy="307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우리나라 주요직업, AI(인공지능) 자동화 대체확률 순위 :: my real jobbing">
            <a:extLst>
              <a:ext uri="{FF2B5EF4-FFF2-40B4-BE49-F238E27FC236}">
                <a16:creationId xmlns:a16="http://schemas.microsoft.com/office/drawing/2014/main" id="{6721AC9D-0EBC-44D4-A988-17DA3CAC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296" y="2700082"/>
            <a:ext cx="2599669" cy="119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·로봇에 대체될 가능성이 낮은 직업은? - 지디넷코리아">
            <a:extLst>
              <a:ext uri="{FF2B5EF4-FFF2-40B4-BE49-F238E27FC236}">
                <a16:creationId xmlns:a16="http://schemas.microsoft.com/office/drawing/2014/main" id="{8F6E6396-4A94-4AEE-AAE8-C34C708D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1708" y="161415"/>
            <a:ext cx="3457095" cy="281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스타토익 필수 문법 공식 Part 5&amp;6 RC(신토익 Edition)(2판)김지현 | 챔프스터디- 교보문고">
            <a:extLst>
              <a:ext uri="{FF2B5EF4-FFF2-40B4-BE49-F238E27FC236}">
                <a16:creationId xmlns:a16="http://schemas.microsoft.com/office/drawing/2014/main" id="{D60FD4B4-AA38-423D-B8E5-3D7E9A4F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93037" y="3028100"/>
            <a:ext cx="2018326" cy="281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가트너, 2023년 10대 전략 기술 트렌드 제시 - SAP Korea 뉴스센터">
            <a:extLst>
              <a:ext uri="{FF2B5EF4-FFF2-40B4-BE49-F238E27FC236}">
                <a16:creationId xmlns:a16="http://schemas.microsoft.com/office/drawing/2014/main" id="{FE35F4D2-731C-1267-9937-B89B2C172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7431" y="4067637"/>
            <a:ext cx="2912941" cy="261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hatGPT로 대학생활 잘하는 23가지 방법 | 10000원부터 시작 가능한 총 평점 0점의 전자책, 교육 전자책 서비스 |  프리랜서마켓 No. 1 크몽">
            <a:extLst>
              <a:ext uri="{FF2B5EF4-FFF2-40B4-BE49-F238E27FC236}">
                <a16:creationId xmlns:a16="http://schemas.microsoft.com/office/drawing/2014/main" id="{9E1E358A-9D0B-D2E9-00EE-B78EBFDC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9556" y="4326902"/>
            <a:ext cx="2621334" cy="196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꾸글</a:t>
            </a:r>
            <a:r>
              <a:rPr lang="en-US" altLang="ko-KR" dirty="0"/>
              <a:t>.COM </a:t>
            </a:r>
            <a:r>
              <a:rPr lang="ko-KR" altLang="en-US" dirty="0"/>
              <a:t>화면 구현하기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그림 필요</a:t>
            </a:r>
            <a:r>
              <a:rPr lang="en-US" altLang="ko-KR" b="1" dirty="0"/>
              <a:t>(</a:t>
            </a:r>
            <a:r>
              <a:rPr lang="ko-KR" altLang="en-US" b="1" dirty="0"/>
              <a:t>구글 이미지 사용</a:t>
            </a:r>
            <a:r>
              <a:rPr lang="en-US" altLang="ko-KR" b="1" dirty="0"/>
              <a:t>), </a:t>
            </a:r>
            <a:r>
              <a:rPr lang="ko-KR" altLang="en-US" b="1" dirty="0"/>
              <a:t>가운데 정렬</a:t>
            </a:r>
            <a:endParaRPr lang="en-US" altLang="ko-KR" b="1" dirty="0"/>
          </a:p>
          <a:p>
            <a:pPr lvl="1"/>
            <a:r>
              <a:rPr lang="ko-KR" altLang="en-US" dirty="0"/>
              <a:t>구글 이미지를 직접 사용하자</a:t>
            </a:r>
            <a:r>
              <a:rPr lang="en-US" altLang="ko-KR" dirty="0"/>
              <a:t>. </a:t>
            </a:r>
            <a:r>
              <a:rPr lang="ko-KR" altLang="en-US" dirty="0"/>
              <a:t>직접 파일 저장</a:t>
            </a:r>
            <a:endParaRPr lang="en-US" altLang="ko-KR" dirty="0"/>
          </a:p>
          <a:p>
            <a:pPr lvl="2"/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가져오기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파일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다운받은 이미지 열기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확인</a:t>
            </a:r>
            <a:endParaRPr lang="en-US" altLang="ko-KR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F2BBF8-C4FA-42C9-9641-1AB36A4C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4095"/>
            <a:ext cx="4860634" cy="34548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08664A-B2F6-42E3-BB35-D3FEB0AE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371" y="3089933"/>
            <a:ext cx="4860634" cy="34548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557EDB-B998-4061-BB29-99CD8CA35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3950428"/>
            <a:ext cx="3115714" cy="15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6580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꾸글</a:t>
            </a:r>
            <a:r>
              <a:rPr lang="en-US" altLang="ko-KR" dirty="0"/>
              <a:t>.COM </a:t>
            </a:r>
            <a:r>
              <a:rPr lang="ko-KR" altLang="en-US" dirty="0"/>
              <a:t>화면 구현하기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그림 필요</a:t>
            </a:r>
            <a:r>
              <a:rPr lang="en-US" altLang="ko-KR" b="1" dirty="0"/>
              <a:t>(</a:t>
            </a:r>
            <a:r>
              <a:rPr lang="ko-KR" altLang="en-US" b="1" dirty="0"/>
              <a:t>구글 이미지 사용</a:t>
            </a:r>
            <a:r>
              <a:rPr lang="en-US" altLang="ko-KR" b="1" dirty="0"/>
              <a:t>), </a:t>
            </a:r>
            <a:r>
              <a:rPr lang="ko-KR" altLang="en-US" b="1" dirty="0"/>
              <a:t>가운데 정렬</a:t>
            </a:r>
            <a:endParaRPr lang="en-US" altLang="ko-KR" b="1" dirty="0"/>
          </a:p>
          <a:p>
            <a:pPr lvl="1"/>
            <a:r>
              <a:rPr lang="ko-KR" altLang="en-US" dirty="0"/>
              <a:t>구글 이미지를 직접 사용하자</a:t>
            </a:r>
            <a:r>
              <a:rPr lang="en-US" altLang="ko-KR" dirty="0"/>
              <a:t>. </a:t>
            </a:r>
            <a:r>
              <a:rPr lang="ko-KR" altLang="en-US" dirty="0"/>
              <a:t>직접 파일 저장</a:t>
            </a:r>
            <a:endParaRPr lang="en-US" altLang="ko-KR" dirty="0"/>
          </a:p>
          <a:p>
            <a:pPr lvl="2"/>
            <a:r>
              <a:rPr lang="ko-KR" altLang="en-US" dirty="0" err="1"/>
              <a:t>업로드된</a:t>
            </a:r>
            <a:r>
              <a:rPr lang="ko-KR" altLang="en-US" dirty="0"/>
              <a:t> 이미지 확인</a:t>
            </a:r>
            <a:r>
              <a:rPr lang="en-US" altLang="ko-KR" dirty="0"/>
              <a:t>, </a:t>
            </a:r>
            <a:r>
              <a:rPr lang="ko-KR" altLang="en-US" dirty="0"/>
              <a:t>파일명 복사</a:t>
            </a:r>
            <a:r>
              <a:rPr lang="en-US" altLang="ko-KR" dirty="0"/>
              <a:t>(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선택 후 </a:t>
            </a:r>
            <a:r>
              <a:rPr lang="en-US" altLang="ko-KR" dirty="0"/>
              <a:t>f2)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10A6B-215E-445D-9F80-8665A57A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84" y="3148437"/>
            <a:ext cx="4884323" cy="34716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1E3B1A-514E-49A0-9594-C58E0F3B9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459" y="3148437"/>
            <a:ext cx="5124993" cy="3114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C0680C-9CA8-4965-967C-6C2B4DF6A383}"/>
              </a:ext>
            </a:extLst>
          </p:cNvPr>
          <p:cNvSpPr txBox="1"/>
          <p:nvPr/>
        </p:nvSpPr>
        <p:spPr>
          <a:xfrm>
            <a:off x="6449363" y="4119298"/>
            <a:ext cx="365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업로드 된 이미지 클릭 확인 결과</a:t>
            </a:r>
          </a:p>
        </p:txBody>
      </p:sp>
    </p:spTree>
    <p:extLst>
      <p:ext uri="{BB962C8B-B14F-4D97-AF65-F5344CB8AC3E}">
        <p14:creationId xmlns:p14="http://schemas.microsoft.com/office/powerpoint/2010/main" val="281470627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꾸글</a:t>
            </a:r>
            <a:r>
              <a:rPr lang="en-US" altLang="ko-KR" dirty="0"/>
              <a:t>.COM </a:t>
            </a:r>
            <a:r>
              <a:rPr lang="ko-KR" altLang="en-US" dirty="0"/>
              <a:t>화면 구현하기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그림 필요</a:t>
            </a:r>
            <a:r>
              <a:rPr lang="en-US" altLang="ko-KR" b="1" dirty="0"/>
              <a:t>(</a:t>
            </a:r>
            <a:r>
              <a:rPr lang="ko-KR" altLang="en-US" b="1" dirty="0"/>
              <a:t>구글 이미지 사용</a:t>
            </a:r>
            <a:r>
              <a:rPr lang="en-US" altLang="ko-KR" b="1" dirty="0"/>
              <a:t>), </a:t>
            </a:r>
            <a:r>
              <a:rPr lang="ko-KR" altLang="en-US" b="1" dirty="0"/>
              <a:t>가운데 정렬</a:t>
            </a:r>
            <a:endParaRPr lang="en-US" altLang="ko-KR" b="1" dirty="0"/>
          </a:p>
          <a:p>
            <a:pPr lvl="1"/>
            <a:r>
              <a:rPr lang="ko-KR" altLang="en-US" dirty="0"/>
              <a:t>구글 이미지를 직접 사용하자</a:t>
            </a:r>
            <a:r>
              <a:rPr lang="en-US" altLang="ko-KR" dirty="0"/>
              <a:t>. </a:t>
            </a:r>
            <a:r>
              <a:rPr lang="ko-KR" altLang="en-US" dirty="0"/>
              <a:t>파일 저장</a:t>
            </a:r>
            <a:endParaRPr lang="en-US" altLang="ko-KR" dirty="0"/>
          </a:p>
          <a:p>
            <a:pPr lvl="2"/>
            <a:r>
              <a:rPr lang="ko-KR" altLang="en-US" dirty="0"/>
              <a:t>이미지를 삽입한다</a:t>
            </a:r>
            <a:r>
              <a:rPr lang="en-US" altLang="ko-KR" dirty="0"/>
              <a:t>. (gif, jpeg,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등 지원</a:t>
            </a:r>
            <a:r>
              <a:rPr lang="en-US" altLang="ko-KR" dirty="0"/>
              <a:t>)</a:t>
            </a:r>
          </a:p>
          <a:p>
            <a:pPr lvl="3"/>
            <a:endParaRPr lang="en-US" altLang="ko-KR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D113EC-B731-4CFE-873D-A8D34C4AAD39}"/>
              </a:ext>
            </a:extLst>
          </p:cNvPr>
          <p:cNvSpPr txBox="1"/>
          <p:nvPr/>
        </p:nvSpPr>
        <p:spPr>
          <a:xfrm>
            <a:off x="408740" y="3024232"/>
            <a:ext cx="6707471" cy="33652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&lt;!DOCTYPE html&gt;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&lt;!--</a:t>
            </a:r>
            <a:r>
              <a:rPr lang="ko-KR" altLang="en-US" sz="900" b="1" kern="0" dirty="0">
                <a:solidFill>
                  <a:schemeClr val="tx1"/>
                </a:solidFill>
                <a:latin typeface="+mj-ea"/>
                <a:ea typeface="+mj-ea"/>
              </a:rPr>
              <a:t>이 부분은 </a:t>
            </a:r>
            <a:r>
              <a:rPr lang="ko-KR" altLang="en-US" sz="900" b="1" kern="0" dirty="0" err="1">
                <a:solidFill>
                  <a:schemeClr val="tx1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r>
              <a:rPr lang="ko-KR" altLang="en-US" sz="900" b="1" kern="0" dirty="0">
                <a:solidFill>
                  <a:schemeClr val="tx1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.--&gt;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&lt;html&gt;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	&lt;head&gt;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		&lt;p style="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text-align:left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;"&gt;&lt;font size="2em" color="green"&gt;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문서제목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자바스크립트 코드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CSS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스타일 정의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메타데이터정의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&lt;/font&gt;&lt;/p&gt;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		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&gt; &lt;!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br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은 줄 </a:t>
            </a:r>
            <a:r>
              <a:rPr lang="ko-KR" altLang="en-US" sz="9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바꿈입니다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	&lt;/head&gt;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	&lt;body&gt;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		&lt;p style="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text-align:center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"&gt;&lt;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img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src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="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img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/googlelogo_color_272x92dp.png" alt="</a:t>
            </a:r>
            <a:r>
              <a:rPr lang="ko-KR" altLang="en-US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구글이미지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"&gt;&lt;/p&gt;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ko-KR" altLang="en-US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	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&lt;!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img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태그는 이미지를 삽입합니다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.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src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=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경로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이미지 깨지면 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alt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출력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	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&gt; &lt;!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br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은 줄 </a:t>
            </a:r>
            <a:r>
              <a:rPr lang="ko-KR" altLang="en-US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바꿈입니다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		&lt;p style="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text-align:right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;"&gt;&lt;font size="3em" color="red"&gt;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문서의 본문 텍스트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이미지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테이블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자바스크립트 코드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동영상 등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&lt;/font&gt;&lt;/p&gt;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	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&gt; &lt;!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br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은 줄 </a:t>
            </a:r>
            <a:r>
              <a:rPr lang="ko-KR" altLang="en-US" sz="9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바꿈입니다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	&lt;/body&gt;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&lt;/html&gt;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7F2DF70-7A74-4B43-8144-884BC137D3EB}"/>
              </a:ext>
            </a:extLst>
          </p:cNvPr>
          <p:cNvSpPr/>
          <p:nvPr/>
        </p:nvSpPr>
        <p:spPr>
          <a:xfrm>
            <a:off x="8974416" y="3043054"/>
            <a:ext cx="1056534" cy="592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320B5-F645-4629-BA6F-B358DED9E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9019" y="1203738"/>
            <a:ext cx="3218938" cy="17702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1B4442-387F-4095-B177-A9FCCB797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742" y="3814946"/>
            <a:ext cx="4627492" cy="21475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0EE922-A3B8-4392-B3A3-66E44365C9E8}"/>
              </a:ext>
            </a:extLst>
          </p:cNvPr>
          <p:cNvSpPr txBox="1"/>
          <p:nvPr/>
        </p:nvSpPr>
        <p:spPr>
          <a:xfrm>
            <a:off x="7899351" y="6031581"/>
            <a:ext cx="365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오</a:t>
            </a:r>
            <a:r>
              <a:rPr lang="en-US" altLang="ko-KR" dirty="0"/>
              <a:t>! </a:t>
            </a:r>
            <a:r>
              <a:rPr lang="ko-KR" altLang="en-US" dirty="0"/>
              <a:t>뭔가 </a:t>
            </a:r>
            <a:r>
              <a:rPr lang="ko-KR" altLang="en-US" dirty="0" err="1"/>
              <a:t>있어보인다</a:t>
            </a:r>
            <a:r>
              <a:rPr lang="en-US" altLang="ko-KR" dirty="0"/>
              <a:t>. </a:t>
            </a:r>
            <a:r>
              <a:rPr lang="ko-KR" altLang="en-US" dirty="0"/>
              <a:t>여기까지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00038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꾸글</a:t>
            </a:r>
            <a:r>
              <a:rPr lang="en-US" altLang="ko-KR" dirty="0"/>
              <a:t>.COM </a:t>
            </a:r>
            <a:r>
              <a:rPr lang="ko-KR" altLang="en-US" dirty="0"/>
              <a:t>화면 구현하기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 err="1"/>
              <a:t>검색창</a:t>
            </a:r>
            <a:r>
              <a:rPr lang="ko-KR" altLang="en-US" b="1" dirty="0"/>
              <a:t> 과 버튼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r>
              <a:rPr lang="en-US" altLang="ko-KR" b="1" dirty="0"/>
              <a:t>(</a:t>
            </a:r>
            <a:r>
              <a:rPr lang="ko-KR" altLang="en-US" b="1" dirty="0"/>
              <a:t>잘 모르겠다</a:t>
            </a:r>
            <a:r>
              <a:rPr lang="en-US" altLang="ko-KR" b="1" dirty="0"/>
              <a:t>. </a:t>
            </a:r>
            <a:r>
              <a:rPr lang="ko-KR" altLang="en-US" b="1" dirty="0"/>
              <a:t>패스</a:t>
            </a:r>
            <a:r>
              <a:rPr lang="en-US" altLang="ko-KR" b="1" dirty="0"/>
              <a:t>….)</a:t>
            </a:r>
          </a:p>
          <a:p>
            <a:pPr lvl="1"/>
            <a:r>
              <a:rPr lang="ko-KR" altLang="en-US" dirty="0"/>
              <a:t>뭔가 아쉽다</a:t>
            </a:r>
            <a:r>
              <a:rPr lang="en-US" altLang="ko-KR" dirty="0"/>
              <a:t>. </a:t>
            </a:r>
            <a:r>
              <a:rPr lang="ko-KR" altLang="en-US" dirty="0"/>
              <a:t>입력창을</a:t>
            </a:r>
            <a:r>
              <a:rPr lang="en-US" altLang="ko-KR" dirty="0"/>
              <a:t> </a:t>
            </a:r>
            <a:r>
              <a:rPr lang="ko-KR" altLang="en-US" dirty="0"/>
              <a:t>추가해봤다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문자열 </a:t>
            </a:r>
            <a:r>
              <a:rPr lang="en-US" altLang="ko-KR" dirty="0"/>
              <a:t>+ input </a:t>
            </a:r>
            <a:r>
              <a:rPr lang="ko-KR" altLang="en-US" dirty="0"/>
              <a:t>박스 추가</a:t>
            </a:r>
            <a:r>
              <a:rPr lang="en-US" altLang="ko-KR" dirty="0"/>
              <a:t>(</a:t>
            </a:r>
            <a:r>
              <a:rPr lang="ko-KR" altLang="en-US" dirty="0"/>
              <a:t>속성 확인</a:t>
            </a:r>
            <a:r>
              <a:rPr lang="en-US" altLang="ko-KR" dirty="0"/>
              <a:t>)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D113EC-B731-4CFE-873D-A8D34C4AAD39}"/>
              </a:ext>
            </a:extLst>
          </p:cNvPr>
          <p:cNvSpPr txBox="1"/>
          <p:nvPr/>
        </p:nvSpPr>
        <p:spPr>
          <a:xfrm>
            <a:off x="408740" y="3024232"/>
            <a:ext cx="6707471" cy="37530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&lt;!DOCTYPE html&gt;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&lt;!--</a:t>
            </a:r>
            <a:r>
              <a:rPr lang="ko-KR" altLang="en-US" sz="900" b="1" kern="0" dirty="0">
                <a:solidFill>
                  <a:schemeClr val="tx1"/>
                </a:solidFill>
                <a:latin typeface="+mj-ea"/>
                <a:ea typeface="+mj-ea"/>
              </a:rPr>
              <a:t>이 부분은 </a:t>
            </a:r>
            <a:r>
              <a:rPr lang="ko-KR" altLang="en-US" sz="900" b="1" kern="0" dirty="0" err="1">
                <a:solidFill>
                  <a:schemeClr val="tx1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r>
              <a:rPr lang="ko-KR" altLang="en-US" sz="900" b="1" kern="0" dirty="0">
                <a:solidFill>
                  <a:schemeClr val="tx1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.--&gt;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&lt;html&gt;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	&lt;head&gt;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		&lt;p style="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text-align:left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;"&gt;&lt;font size="2em" color="green"&gt;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문서제목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자바스크립트 코드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CSS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스타일 정의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메타데이터정의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&lt;/font&gt;&lt;/p&gt;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		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&gt; &lt;!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br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은 줄 </a:t>
            </a:r>
            <a:r>
              <a:rPr lang="ko-KR" altLang="en-US" sz="9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바꿈입니다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	&lt;/head&gt;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	&lt;body&gt;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		&lt;p style="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text-align:center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"&gt;&lt;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img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src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="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img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/googlelogo_color_272x92dp.png" alt="</a:t>
            </a:r>
            <a:r>
              <a:rPr lang="ko-KR" altLang="en-US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구글이미지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"&gt;&lt;/p&gt;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		&lt;!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img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태그는 이미지를 삽입합니다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.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src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=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경로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이미지 깨지면 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alt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출력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		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&gt;&lt;!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br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은 줄 </a:t>
            </a:r>
            <a:r>
              <a:rPr lang="ko-KR" altLang="en-US" sz="9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바꿈입니다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		&lt;p style="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text-align:center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"&gt;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검색 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: &lt;input type="text" name="search" size="55" value=""&gt;&lt;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 &lt;!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간격을 위해 </a:t>
            </a:r>
            <a:r>
              <a:rPr lang="ko-KR" altLang="en-US" sz="9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줄바꿈을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 </a:t>
            </a:r>
            <a:r>
              <a:rPr lang="ko-KR" altLang="en-US" sz="9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여러번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 추가 해줍니다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		&lt;p style="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text-align:right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;"&gt;&lt;font size="3em" color="red"&gt;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문서의 본문 텍스트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이미지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테이블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자바스크립트 코드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동영상 등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&lt;/font&gt;&lt;/p&gt;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	&lt;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br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&gt; &lt;! </a:t>
            </a:r>
            <a:r>
              <a:rPr lang="en-US" altLang="ko-KR" sz="9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br</a:t>
            </a:r>
            <a:r>
              <a:rPr lang="ko-KR" altLang="en-US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은 줄 </a:t>
            </a:r>
            <a:r>
              <a:rPr lang="ko-KR" altLang="en-US" sz="9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바꿈입니다</a:t>
            </a:r>
            <a:r>
              <a:rPr lang="en-US" altLang="ko-KR" sz="9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	&lt;/body&gt;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900" b="1" kern="0" dirty="0">
                <a:solidFill>
                  <a:schemeClr val="tx1"/>
                </a:solidFill>
                <a:latin typeface="+mj-ea"/>
                <a:ea typeface="+mj-ea"/>
              </a:rPr>
              <a:t>&lt;/html&gt;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7F2DF70-7A74-4B43-8144-884BC137D3EB}"/>
              </a:ext>
            </a:extLst>
          </p:cNvPr>
          <p:cNvSpPr/>
          <p:nvPr/>
        </p:nvSpPr>
        <p:spPr>
          <a:xfrm>
            <a:off x="9166837" y="3024232"/>
            <a:ext cx="1056534" cy="592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1B4442-387F-4095-B177-A9FCCB797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8495" y="1147981"/>
            <a:ext cx="3562844" cy="16534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AD607D-83AC-4459-801B-C2F9AF66C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686" y="3728726"/>
            <a:ext cx="4352349" cy="2668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F16174-2102-463E-998B-7977D24AC091}"/>
              </a:ext>
            </a:extLst>
          </p:cNvPr>
          <p:cNvSpPr txBox="1"/>
          <p:nvPr/>
        </p:nvSpPr>
        <p:spPr>
          <a:xfrm>
            <a:off x="7850573" y="5523373"/>
            <a:ext cx="405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검색 엔진을 한번 구현해보고 싶다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64800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68073F9-DBA0-4B02-9539-EA79058BB8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5418" y="3806411"/>
            <a:ext cx="4294742" cy="24485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꾸글</a:t>
            </a:r>
            <a:r>
              <a:rPr lang="en-US" altLang="ko-KR" dirty="0"/>
              <a:t>.COM </a:t>
            </a:r>
            <a:r>
              <a:rPr lang="ko-KR" altLang="en-US" dirty="0"/>
              <a:t>화면 구현하기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59782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마지막 추가 작업</a:t>
            </a:r>
            <a:r>
              <a:rPr lang="en-US" altLang="ko-KR" b="1" dirty="0"/>
              <a:t>? </a:t>
            </a:r>
            <a:r>
              <a:rPr lang="ko-KR" altLang="en-US" b="1" dirty="0" err="1"/>
              <a:t>화이팅</a:t>
            </a:r>
            <a:r>
              <a:rPr lang="en-US" altLang="ko-KR" b="1" dirty="0"/>
              <a:t>!</a:t>
            </a:r>
          </a:p>
          <a:p>
            <a:pPr lvl="1"/>
            <a:r>
              <a:rPr lang="ko-KR" altLang="en-US" dirty="0"/>
              <a:t>진하게</a:t>
            </a:r>
            <a:r>
              <a:rPr lang="en-US" altLang="ko-KR" dirty="0"/>
              <a:t>, </a:t>
            </a:r>
            <a:r>
              <a:rPr lang="ko-KR" altLang="en-US" dirty="0"/>
              <a:t>타이틀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밑줄도 넣어보자</a:t>
            </a:r>
            <a:r>
              <a:rPr lang="en-US" altLang="ko-KR" dirty="0"/>
              <a:t>.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D113EC-B731-4CFE-873D-A8D34C4AAD39}"/>
              </a:ext>
            </a:extLst>
          </p:cNvPr>
          <p:cNvSpPr txBox="1"/>
          <p:nvPr/>
        </p:nvSpPr>
        <p:spPr>
          <a:xfrm>
            <a:off x="408740" y="2773128"/>
            <a:ext cx="6830655" cy="40357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latin typeface="+mj-ea"/>
                <a:ea typeface="+mj-ea"/>
              </a:rPr>
              <a:t>&lt;!DOCTYPE html&gt;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latin typeface="+mj-ea"/>
                <a:ea typeface="+mj-ea"/>
              </a:rPr>
              <a:t>&lt;!--</a:t>
            </a:r>
            <a:r>
              <a:rPr lang="ko-KR" altLang="en-US" sz="800" b="1" kern="0" dirty="0">
                <a:solidFill>
                  <a:schemeClr val="tx1"/>
                </a:solidFill>
                <a:latin typeface="+mj-ea"/>
                <a:ea typeface="+mj-ea"/>
              </a:rPr>
              <a:t>이 부분은 </a:t>
            </a:r>
            <a:r>
              <a:rPr lang="ko-KR" altLang="en-US" sz="800" b="1" kern="0" dirty="0" err="1">
                <a:solidFill>
                  <a:schemeClr val="tx1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800" b="1" kern="0" dirty="0">
                <a:solidFill>
                  <a:schemeClr val="tx1"/>
                </a:solidFill>
                <a:latin typeface="+mj-ea"/>
                <a:ea typeface="+mj-ea"/>
              </a:rPr>
              <a:t>. </a:t>
            </a:r>
            <a:r>
              <a:rPr lang="ko-KR" altLang="en-US" sz="800" b="1" kern="0" dirty="0">
                <a:solidFill>
                  <a:schemeClr val="tx1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800" b="1" kern="0" dirty="0">
                <a:solidFill>
                  <a:schemeClr val="tx1"/>
                </a:solidFill>
                <a:latin typeface="+mj-ea"/>
                <a:ea typeface="+mj-ea"/>
              </a:rPr>
              <a:t>.--&gt;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latin typeface="+mj-ea"/>
                <a:ea typeface="+mj-ea"/>
              </a:rPr>
              <a:t>&lt;html&gt;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ko-KR" altLang="en-US" sz="800" b="1" kern="0" dirty="0">
                <a:solidFill>
                  <a:schemeClr val="bg1"/>
                </a:solidFill>
                <a:highlight>
                  <a:srgbClr val="000080"/>
                </a:highlight>
                <a:latin typeface="+mj-ea"/>
                <a:ea typeface="+mj-ea"/>
              </a:rPr>
              <a:t>	</a:t>
            </a:r>
            <a:r>
              <a:rPr lang="en-US" altLang="ko-KR" sz="800" b="1" kern="0" dirty="0">
                <a:solidFill>
                  <a:schemeClr val="bg1"/>
                </a:solidFill>
                <a:highlight>
                  <a:srgbClr val="000080"/>
                </a:highlight>
                <a:latin typeface="+mj-ea"/>
                <a:ea typeface="+mj-ea"/>
              </a:rPr>
              <a:t>&lt;title&gt;</a:t>
            </a:r>
            <a:r>
              <a:rPr lang="ko-KR" altLang="en-US" sz="800" b="1" kern="0" dirty="0">
                <a:solidFill>
                  <a:schemeClr val="bg1"/>
                </a:solidFill>
                <a:highlight>
                  <a:srgbClr val="000080"/>
                </a:highlight>
                <a:latin typeface="+mj-ea"/>
                <a:ea typeface="+mj-ea"/>
              </a:rPr>
              <a:t>구글 </a:t>
            </a:r>
            <a:r>
              <a:rPr lang="ko-KR" altLang="en-US" sz="800" b="1" kern="0" dirty="0" err="1">
                <a:solidFill>
                  <a:schemeClr val="bg1"/>
                </a:solidFill>
                <a:highlight>
                  <a:srgbClr val="000080"/>
                </a:highlight>
                <a:latin typeface="+mj-ea"/>
                <a:ea typeface="+mj-ea"/>
              </a:rPr>
              <a:t>메인화면</a:t>
            </a:r>
            <a:r>
              <a:rPr lang="ko-KR" altLang="en-US" sz="800" b="1" kern="0" dirty="0">
                <a:solidFill>
                  <a:schemeClr val="bg1"/>
                </a:solidFill>
                <a:highlight>
                  <a:srgbClr val="000080"/>
                </a:highlight>
                <a:latin typeface="+mj-ea"/>
                <a:ea typeface="+mj-ea"/>
              </a:rPr>
              <a:t> 예제</a:t>
            </a:r>
            <a:r>
              <a:rPr lang="en-US" altLang="ko-KR" sz="800" b="1" kern="0" dirty="0">
                <a:solidFill>
                  <a:schemeClr val="bg1"/>
                </a:solidFill>
                <a:highlight>
                  <a:srgbClr val="000080"/>
                </a:highlight>
                <a:latin typeface="+mj-ea"/>
                <a:ea typeface="+mj-ea"/>
              </a:rPr>
              <a:t>&lt;/title&gt;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latin typeface="+mj-ea"/>
                <a:ea typeface="+mj-ea"/>
              </a:rPr>
              <a:t>	&lt;head&gt;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		&lt;p style="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text-align:left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;"&gt;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C0C0C0"/>
                </a:highlight>
                <a:latin typeface="+mj-ea"/>
                <a:ea typeface="+mj-ea"/>
              </a:rPr>
              <a:t>&lt;b&gt;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&lt;font size=“4em" color="green"&gt;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문서제목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자바스크립트 코드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CSS 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스타일 정의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메타데이터정의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&lt;/font&gt;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C0C0C0"/>
                </a:highlight>
                <a:latin typeface="+mj-ea"/>
                <a:ea typeface="+mj-ea"/>
              </a:rPr>
              <a:t>&lt;/b&gt;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		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br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&gt; &lt;! 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br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은 줄 </a:t>
            </a:r>
            <a:r>
              <a:rPr lang="ko-KR" altLang="en-US" sz="800" b="1" kern="0" dirty="0" err="1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바꿈입니다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FF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ko-KR" altLang="en-US" sz="800" b="1" kern="0" dirty="0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	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hr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&gt; &lt;! 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hr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은 밑줄을 그려줍니다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latin typeface="+mj-ea"/>
                <a:ea typeface="+mj-ea"/>
              </a:rPr>
              <a:t>	&lt;/head&gt;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latin typeface="+mj-ea"/>
                <a:ea typeface="+mj-ea"/>
              </a:rPr>
              <a:t>	&lt;body&gt;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		&lt;p style="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text-align:center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"&gt;&lt;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img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 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src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="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img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/googlelogo_color_272x92dp.png" alt="</a:t>
            </a:r>
            <a:r>
              <a:rPr lang="ko-KR" altLang="en-US" sz="8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구글이미지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"&gt;&lt;/p&gt;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		&lt;! 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img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 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태그는 이미지를 삽입합니다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. 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src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=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경로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, 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이미지 깨지면 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alt 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출력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		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br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&gt;&lt;! 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br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은 줄 </a:t>
            </a:r>
            <a:r>
              <a:rPr lang="ko-KR" altLang="en-US" sz="800" b="1" kern="0" dirty="0" err="1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바꿈입니다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FF00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		&lt;p style="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text-align:center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"&gt;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검색 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: &lt;input type="text" name="search" size="55" value=""&gt;</a:t>
            </a:r>
            <a:r>
              <a:rPr lang="en-US" altLang="ko-KR" sz="800" b="1" kern="0" dirty="0">
                <a:solidFill>
                  <a:schemeClr val="bg1"/>
                </a:solidFill>
                <a:highlight>
                  <a:srgbClr val="808080"/>
                </a:highlight>
                <a:latin typeface="+mj-ea"/>
                <a:ea typeface="+mj-ea"/>
              </a:rPr>
              <a:t>&lt;button type="button" onclick="alert('</a:t>
            </a:r>
            <a:r>
              <a:rPr lang="ko-KR" altLang="en-US" sz="800" b="1" kern="0" dirty="0">
                <a:solidFill>
                  <a:schemeClr val="bg1"/>
                </a:solidFill>
                <a:highlight>
                  <a:srgbClr val="808080"/>
                </a:highlight>
                <a:latin typeface="+mj-ea"/>
                <a:ea typeface="+mj-ea"/>
              </a:rPr>
              <a:t>검색을 수행합니다</a:t>
            </a:r>
            <a:r>
              <a:rPr lang="en-US" altLang="ko-KR" sz="800" b="1" kern="0" dirty="0">
                <a:solidFill>
                  <a:schemeClr val="bg1"/>
                </a:solidFill>
                <a:highlight>
                  <a:srgbClr val="808080"/>
                </a:highlight>
                <a:latin typeface="+mj-ea"/>
                <a:ea typeface="+mj-ea"/>
              </a:rPr>
              <a:t>!')"&gt;</a:t>
            </a:r>
            <a:r>
              <a:rPr lang="ko-KR" altLang="en-US" sz="800" b="1" kern="0" dirty="0">
                <a:solidFill>
                  <a:schemeClr val="bg1"/>
                </a:solidFill>
                <a:highlight>
                  <a:srgbClr val="808080"/>
                </a:highlight>
                <a:latin typeface="+mj-ea"/>
                <a:ea typeface="+mj-ea"/>
              </a:rPr>
              <a:t>검색</a:t>
            </a:r>
            <a:r>
              <a:rPr lang="en-US" altLang="ko-KR" sz="800" b="1" kern="0" dirty="0">
                <a:solidFill>
                  <a:schemeClr val="bg1"/>
                </a:solidFill>
                <a:highlight>
                  <a:srgbClr val="808080"/>
                </a:highlight>
                <a:latin typeface="+mj-ea"/>
                <a:ea typeface="+mj-ea"/>
              </a:rPr>
              <a:t>&lt;/button&gt;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&gt;&lt;/p&gt;&lt;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br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&gt; &lt;! 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간격을 위해 </a:t>
            </a:r>
            <a:r>
              <a:rPr lang="ko-KR" altLang="en-US" sz="8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줄바꿈을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 </a:t>
            </a:r>
            <a:r>
              <a:rPr lang="ko-KR" altLang="en-US" sz="800" b="1" kern="0" dirty="0" err="1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여러번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 추가 해줍니다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ko-KR" altLang="en-US" sz="800" b="1" kern="0" dirty="0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	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hr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&gt; &lt;! 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hr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은 밑줄을 그려줍니다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808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		&lt;p style="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text-align:right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;"&gt;&lt;font size="3em" color="red"&gt;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문서의 본문 텍스트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이미지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테이블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자바스크립트 코드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, 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동영상 등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&lt;/font&gt;&lt;/p&gt;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	&lt;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br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&gt; &lt;! </a:t>
            </a:r>
            <a:r>
              <a:rPr lang="en-US" altLang="ko-KR" sz="8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br</a:t>
            </a:r>
            <a:r>
              <a:rPr lang="ko-KR" altLang="en-US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은 줄 </a:t>
            </a:r>
            <a:r>
              <a:rPr lang="ko-KR" altLang="en-US" sz="800" b="1" kern="0" dirty="0" err="1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바꿈입니다</a:t>
            </a:r>
            <a:r>
              <a:rPr lang="en-US" altLang="ko-KR" sz="800" b="1" kern="0" dirty="0">
                <a:solidFill>
                  <a:schemeClr val="tx1"/>
                </a:solidFill>
                <a:highlight>
                  <a:srgbClr val="00FF00"/>
                </a:highlight>
                <a:latin typeface="+mj-ea"/>
                <a:ea typeface="+mj-ea"/>
              </a:rPr>
              <a:t>.&gt;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latin typeface="+mj-ea"/>
                <a:ea typeface="+mj-ea"/>
              </a:rPr>
              <a:t>	&lt;/body&gt;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800" b="1" kern="0" dirty="0">
                <a:solidFill>
                  <a:schemeClr val="tx1"/>
                </a:solidFill>
                <a:latin typeface="+mj-ea"/>
                <a:ea typeface="+mj-ea"/>
              </a:rPr>
              <a:t>&lt;/html&gt;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7F2DF70-7A74-4B43-8144-884BC137D3EB}"/>
              </a:ext>
            </a:extLst>
          </p:cNvPr>
          <p:cNvSpPr/>
          <p:nvPr/>
        </p:nvSpPr>
        <p:spPr>
          <a:xfrm>
            <a:off x="9166837" y="3024232"/>
            <a:ext cx="1056534" cy="5922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AD607D-83AC-4459-801B-C2F9AF66C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3993" y="988308"/>
            <a:ext cx="3089912" cy="1894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86B3C6-8300-46C4-913E-038B251C00FB}"/>
              </a:ext>
            </a:extLst>
          </p:cNvPr>
          <p:cNvSpPr txBox="1"/>
          <p:nvPr/>
        </p:nvSpPr>
        <p:spPr>
          <a:xfrm>
            <a:off x="8247299" y="5342604"/>
            <a:ext cx="365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구글 웹 사이트 메인 완성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97856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DE972272-AAAB-4C7B-B7DD-0015B49B2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349"/>
            <a:ext cx="9917349" cy="68803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꾸글</a:t>
            </a:r>
            <a:r>
              <a:rPr lang="en-US" altLang="ko-KR" dirty="0"/>
              <a:t>.COM </a:t>
            </a:r>
            <a:r>
              <a:rPr lang="ko-KR" altLang="en-US" dirty="0"/>
              <a:t>화면 구현하기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30232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그룸</a:t>
            </a:r>
            <a:r>
              <a:rPr lang="en-US" altLang="ko-KR" b="1" dirty="0"/>
              <a:t> IDE</a:t>
            </a:r>
            <a:r>
              <a:rPr lang="ko-KR" altLang="en-US" b="1" dirty="0"/>
              <a:t> 내 소스 코드 확인</a:t>
            </a:r>
            <a:endParaRPr lang="en-US" altLang="ko-KR" b="1" dirty="0"/>
          </a:p>
          <a:p>
            <a:pPr lvl="1"/>
            <a:r>
              <a:rPr lang="ko-KR" altLang="en-US" dirty="0"/>
              <a:t>일부 코드에 주석도 추가 합니다</a:t>
            </a:r>
            <a:r>
              <a:rPr lang="en-US" altLang="ko-KR" dirty="0"/>
              <a:t>. (</a:t>
            </a:r>
            <a:r>
              <a:rPr lang="ko-KR" altLang="en-US" dirty="0"/>
              <a:t>타이틀 및 텍스트 박스 등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태그 별 들여쓰기</a:t>
            </a:r>
            <a:endParaRPr lang="en-US" altLang="ko-KR" dirty="0"/>
          </a:p>
          <a:p>
            <a:pPr lvl="1"/>
            <a:r>
              <a:rPr lang="ko-KR" altLang="en-US" dirty="0"/>
              <a:t>개인적인 습관에 따라 코딩 스타일이 다릅니다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아래 사이트 참고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자동 정렬 기능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https://prettydiff.com/?m=beautify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F5A6E7C1-F538-45BE-9528-52981EDC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8194" name="Picture 2" descr="코딩습관">
            <a:extLst>
              <a:ext uri="{FF2B5EF4-FFF2-40B4-BE49-F238E27FC236}">
                <a16:creationId xmlns:a16="http://schemas.microsoft.com/office/drawing/2014/main" id="{65E9103E-45BF-499F-8709-7258AC332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9017" y="4619217"/>
            <a:ext cx="3505200" cy="145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908979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F0000"/>
                </a:solidFill>
              </a:rPr>
              <a:t>잠깐</a:t>
            </a:r>
            <a:r>
              <a:rPr lang="en-US" altLang="ko-KR" dirty="0">
                <a:solidFill>
                  <a:srgbClr val="FF0000"/>
                </a:solidFill>
              </a:rPr>
              <a:t>! </a:t>
            </a:r>
            <a:r>
              <a:rPr lang="ko-KR" altLang="en-US" dirty="0"/>
              <a:t>서버를 정상 종료하자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그룸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제공하는 터미널창</a:t>
            </a:r>
            <a:endParaRPr lang="en-US" altLang="ko-KR" dirty="0"/>
          </a:p>
          <a:p>
            <a:pPr lvl="1"/>
            <a:r>
              <a:rPr lang="ko-KR" altLang="en-US" dirty="0"/>
              <a:t>로컬이 아니다</a:t>
            </a:r>
            <a:r>
              <a:rPr lang="en-US" altLang="ko-KR" dirty="0"/>
              <a:t>. </a:t>
            </a:r>
            <a:r>
              <a:rPr lang="ko-KR" altLang="en-US" dirty="0"/>
              <a:t>실제 서버는 컴퓨터에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원격 터미널창이다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정상 종료하지 않으면 문제 발생 가능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정상 종료하지 않으면</a:t>
            </a:r>
            <a:r>
              <a:rPr lang="en-US" altLang="ko-KR" dirty="0"/>
              <a:t>….</a:t>
            </a:r>
          </a:p>
          <a:p>
            <a:pPr lvl="1"/>
            <a:r>
              <a:rPr lang="ko-KR" altLang="en-US" dirty="0"/>
              <a:t>서버가 가끔 죽어버린 후</a:t>
            </a:r>
            <a:r>
              <a:rPr lang="en-US" altLang="ko-KR" dirty="0"/>
              <a:t>, </a:t>
            </a:r>
            <a:r>
              <a:rPr lang="ko-KR" altLang="en-US" dirty="0"/>
              <a:t>부팅이 안된다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실습 내용 복구 힘들다</a:t>
            </a:r>
            <a:r>
              <a:rPr lang="en-US" altLang="ko-KR" dirty="0"/>
              <a:t>, </a:t>
            </a:r>
            <a:r>
              <a:rPr lang="ko-KR" altLang="en-US" dirty="0"/>
              <a:t>무료 버전이라 복사 안됨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b="1" dirty="0"/>
          </a:p>
          <a:p>
            <a:r>
              <a:rPr lang="ko-KR" altLang="en-US" b="1" dirty="0"/>
              <a:t>정상 종료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컨테이너 나가기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>
                <a:sym typeface="Wingdings" panose="05000000000000000000" pitchFamily="2" charset="2"/>
              </a:rPr>
              <a:t>또는 로그 아웃 버튼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EFBF78F1-28F5-4525-808D-C1F91365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26" name="Picture 2" descr="디버그 이야기 - 비정상종료">
            <a:extLst>
              <a:ext uri="{FF2B5EF4-FFF2-40B4-BE49-F238E27FC236}">
                <a16:creationId xmlns:a16="http://schemas.microsoft.com/office/drawing/2014/main" id="{7532A67D-93D5-4195-841F-FD3EC94C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5235" y="1504949"/>
            <a:ext cx="3853929" cy="175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프로그램 없이 윈도우 자동종료하기/시스템 예약종료 버튼만들기">
            <a:extLst>
              <a:ext uri="{FF2B5EF4-FFF2-40B4-BE49-F238E27FC236}">
                <a16:creationId xmlns:a16="http://schemas.microsoft.com/office/drawing/2014/main" id="{5151669E-5C20-4BB8-9A95-34F36BBD6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2200" y="3596230"/>
            <a:ext cx="1713199" cy="148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7681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</a:t>
            </a:r>
            <a:r>
              <a:rPr lang="ko-KR" altLang="en-US" dirty="0"/>
              <a:t>주차 요약 정리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기술 트렌드 분석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그룸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및 </a:t>
            </a:r>
            <a:r>
              <a:rPr lang="ko-KR" altLang="en-US" dirty="0" err="1"/>
              <a:t>깃허브</a:t>
            </a:r>
            <a:r>
              <a:rPr lang="ko-KR" altLang="en-US" dirty="0"/>
              <a:t> 연동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ko-KR" altLang="en-US" dirty="0"/>
              <a:t>설정 및 코드 실행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꾸글</a:t>
            </a:r>
            <a:r>
              <a:rPr lang="en-US" altLang="ko-KR" dirty="0"/>
              <a:t>.COM </a:t>
            </a:r>
            <a:r>
              <a:rPr lang="ko-KR" altLang="en-US" dirty="0"/>
              <a:t>화면 분석 및 구현하기</a:t>
            </a:r>
            <a:endParaRPr lang="en-US" altLang="ko-KR" dirty="0"/>
          </a:p>
          <a:p>
            <a:pPr lvl="1"/>
            <a:r>
              <a:rPr lang="ko-KR" altLang="en-US" dirty="0"/>
              <a:t>태그들을 잘 살펴보자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b="1" dirty="0"/>
              <a:t>다음주</a:t>
            </a:r>
            <a:endParaRPr lang="en-US" altLang="ko-KR" b="1" dirty="0"/>
          </a:p>
          <a:p>
            <a:pPr lvl="1"/>
            <a:r>
              <a:rPr lang="ko-KR" altLang="en-US" dirty="0"/>
              <a:t>웹 사이트 기능</a:t>
            </a:r>
            <a:r>
              <a:rPr lang="en-US" altLang="ko-KR" dirty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– </a:t>
            </a:r>
            <a:r>
              <a:rPr lang="ko-KR" altLang="en-US" dirty="0" err="1"/>
              <a:t>꾸글</a:t>
            </a:r>
            <a:r>
              <a:rPr lang="en-US" altLang="ko-KR" dirty="0"/>
              <a:t>.COM</a:t>
            </a:r>
            <a:r>
              <a:rPr lang="ko-KR" altLang="en-US" dirty="0"/>
              <a:t> 계속</a:t>
            </a:r>
            <a:r>
              <a:rPr lang="en-US" altLang="ko-KR" dirty="0"/>
              <a:t>….</a:t>
            </a:r>
          </a:p>
          <a:p>
            <a:pPr lvl="1"/>
            <a:r>
              <a:rPr lang="ko-KR" altLang="en-US" dirty="0"/>
              <a:t>깃 허브 업로드 및 메인 수정하기</a:t>
            </a:r>
            <a:endParaRPr lang="en-US" altLang="ko-KR" dirty="0"/>
          </a:p>
        </p:txBody>
      </p:sp>
      <p:pic>
        <p:nvPicPr>
          <p:cNvPr id="4098" name="Picture 2" descr="수고 하셨습니다 캘리그라피 손글씨 S200310b, 오호랄라, 일러스트, 수고, 고생, 캘리그라피, 캘리그래피, 캘리, 한글, 손글씨,  단어, 문장, 문자, 일러스트, 일러스트레이터, 벡터, 타이포그라피, 타이포, 서예, 붓글씨, 먹글씨, 검정색, 블랙, 글씨, … |  손글씨, 붓글씨,">
            <a:extLst>
              <a:ext uri="{FF2B5EF4-FFF2-40B4-BE49-F238E27FC236}">
                <a16:creationId xmlns:a16="http://schemas.microsoft.com/office/drawing/2014/main" id="{CCF812F3-AD31-42E9-B906-B56E7AC78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9652" y="3185652"/>
            <a:ext cx="3672348" cy="3672348"/>
          </a:xfrm>
          <a:prstGeom prst="rect">
            <a:avLst/>
          </a:prstGeom>
          <a:noFill/>
        </p:spPr>
      </p:pic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894F8910-7A19-4B49-853A-CDE9A5A0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38350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스파르타코딩클럽 | 블로그">
            <a:extLst>
              <a:ext uri="{FF2B5EF4-FFF2-40B4-BE49-F238E27FC236}">
                <a16:creationId xmlns:a16="http://schemas.microsoft.com/office/drawing/2014/main" id="{19D3AA0F-8F42-F68A-67C7-B4E4891A4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7689" y="3786153"/>
            <a:ext cx="4886914" cy="257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인기 웹 언어</a:t>
            </a:r>
            <a:r>
              <a:rPr lang="en-US" altLang="ko-KR" b="1" dirty="0"/>
              <a:t>?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14BDF9D-9D78-4F91-8DB9-60371669B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80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dirty="0"/>
              <a:t>전 세계 프로그래밍 언어 최상위 순위</a:t>
            </a:r>
            <a:endParaRPr lang="en-US" altLang="ko-KR" sz="2400" dirty="0"/>
          </a:p>
          <a:p>
            <a:pPr lvl="1">
              <a:defRPr/>
            </a:pPr>
            <a:r>
              <a:rPr lang="ko-KR" altLang="en-US" dirty="0"/>
              <a:t>자바스크립트</a:t>
            </a:r>
            <a:r>
              <a:rPr lang="en-US" altLang="ko-KR" dirty="0"/>
              <a:t>, </a:t>
            </a:r>
            <a:r>
              <a:rPr lang="ko-KR" altLang="en-US" dirty="0"/>
              <a:t>파이썬</a:t>
            </a:r>
            <a:r>
              <a:rPr lang="en-US" altLang="ko-KR" dirty="0"/>
              <a:t>(</a:t>
            </a:r>
            <a:r>
              <a:rPr lang="ko-KR" altLang="en-US" dirty="0"/>
              <a:t>데이터 분석</a:t>
            </a:r>
            <a:r>
              <a:rPr lang="en-US" altLang="ko-KR" dirty="0"/>
              <a:t>)</a:t>
            </a:r>
          </a:p>
          <a:p>
            <a:pPr lvl="1">
              <a:defRPr/>
            </a:pPr>
            <a:r>
              <a:rPr lang="en-US" altLang="ko-KR" dirty="0"/>
              <a:t>PHP, JAVA, C++, C#</a:t>
            </a:r>
          </a:p>
          <a:p>
            <a:pPr lvl="2">
              <a:defRPr/>
            </a:pPr>
            <a:endParaRPr lang="en-US" altLang="ko-KR" sz="1800" dirty="0"/>
          </a:p>
          <a:p>
            <a:pPr>
              <a:defRPr/>
            </a:pPr>
            <a:r>
              <a:rPr lang="ko-KR" altLang="en-US" sz="2400" dirty="0"/>
              <a:t>웹 브라우저 호환성 중심으로 확대</a:t>
            </a:r>
            <a:endParaRPr lang="en-US" altLang="ko-KR" sz="2400" dirty="0"/>
          </a:p>
          <a:p>
            <a:pPr lvl="1">
              <a:defRPr/>
            </a:pPr>
            <a:r>
              <a:rPr lang="ko-KR" altLang="en-US" b="1" dirty="0"/>
              <a:t>웹 프론트 </a:t>
            </a:r>
            <a:r>
              <a:rPr lang="en-US" altLang="ko-KR" b="1" dirty="0"/>
              <a:t>: HTML,</a:t>
            </a:r>
            <a:r>
              <a:rPr lang="ko-KR" altLang="en-US" b="1" dirty="0"/>
              <a:t> 자바 스크립트 등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모바일 </a:t>
            </a:r>
            <a:r>
              <a:rPr lang="en-US" altLang="ko-KR" dirty="0"/>
              <a:t>: JAVA,</a:t>
            </a:r>
            <a:r>
              <a:rPr lang="ko-KR" altLang="en-US" dirty="0"/>
              <a:t> </a:t>
            </a:r>
            <a:r>
              <a:rPr lang="en-US" altLang="ko-KR" dirty="0"/>
              <a:t>Kotlin, React, Flutter</a:t>
            </a:r>
          </a:p>
          <a:p>
            <a:pPr lvl="1">
              <a:defRPr/>
            </a:pPr>
            <a:r>
              <a:rPr lang="ko-KR" altLang="en-US" dirty="0"/>
              <a:t>서버 </a:t>
            </a:r>
            <a:r>
              <a:rPr lang="ko-KR" altLang="en-US" dirty="0" err="1"/>
              <a:t>백앤드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대부분 대응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sz="2400" dirty="0"/>
              <a:t>HTML</a:t>
            </a:r>
            <a:r>
              <a:rPr lang="ko-KR" altLang="en-US" sz="2400" dirty="0"/>
              <a:t>은 보이지 않습니다만</a:t>
            </a:r>
            <a:r>
              <a:rPr lang="en-US" altLang="ko-KR" sz="2400" dirty="0"/>
              <a:t>?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기본 필수</a:t>
            </a:r>
            <a:r>
              <a:rPr lang="en-US" altLang="ko-KR" sz="2400" b="1" dirty="0"/>
              <a:t>)</a:t>
            </a:r>
          </a:p>
          <a:p>
            <a:pPr lvl="1">
              <a:defRPr/>
            </a:pPr>
            <a:r>
              <a:rPr lang="ko-KR" altLang="en-US" dirty="0"/>
              <a:t>자바 스크립트를 한다</a:t>
            </a:r>
            <a:r>
              <a:rPr lang="en-US" altLang="ko-KR" dirty="0"/>
              <a:t>? </a:t>
            </a:r>
            <a:r>
              <a:rPr lang="ko-KR" altLang="en-US" dirty="0"/>
              <a:t>자바 언어 필수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기타 </a:t>
            </a:r>
            <a:r>
              <a:rPr lang="en-US" altLang="ko-KR" dirty="0"/>
              <a:t>: SQL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6322C5D3-B3DC-4327-B80D-9507E7AB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050" name="Picture 2" descr="HTML+CSS+JS] JavaScript 위치">
            <a:extLst>
              <a:ext uri="{FF2B5EF4-FFF2-40B4-BE49-F238E27FC236}">
                <a16:creationId xmlns:a16="http://schemas.microsoft.com/office/drawing/2014/main" id="{3C284827-15AD-4EB2-B2EF-9A70A5B52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2554" y="879473"/>
            <a:ext cx="1969956" cy="109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데스크탑 브라우저 추천] 2022년 7월 가장 많이 사용하는 데스크탑 브라우저 국내외 점유율 순위">
            <a:extLst>
              <a:ext uri="{FF2B5EF4-FFF2-40B4-BE49-F238E27FC236}">
                <a16:creationId xmlns:a16="http://schemas.microsoft.com/office/drawing/2014/main" id="{20077D00-30FE-E317-73CF-E5C1D0817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9170" y="730256"/>
            <a:ext cx="2770816" cy="277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자바스크립트 HTML id로 데이터 문자열 취득 방법 예제">
            <a:extLst>
              <a:ext uri="{FF2B5EF4-FFF2-40B4-BE49-F238E27FC236}">
                <a16:creationId xmlns:a16="http://schemas.microsoft.com/office/drawing/2014/main" id="{16966039-1267-F2BE-24DA-CC24B71E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7643" y="2115664"/>
            <a:ext cx="1519778" cy="151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9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1229954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4000" dirty="0" err="1">
                <a:solidFill>
                  <a:schemeClr val="tx1"/>
                </a:solidFill>
              </a:rPr>
              <a:t>그룸</a:t>
            </a:r>
            <a:r>
              <a:rPr lang="ko-KR" altLang="en-US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</a:rPr>
              <a:t>IDE</a:t>
            </a:r>
            <a:r>
              <a:rPr lang="ko-KR" altLang="en-US" sz="4000" dirty="0">
                <a:solidFill>
                  <a:schemeClr val="tx1"/>
                </a:solidFill>
              </a:rPr>
              <a:t> 클라우드 서비스 사용하기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3076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/>
              <a:t>오늘의 </a:t>
            </a:r>
            <a:r>
              <a:rPr lang="ko-KR" altLang="en-US" sz="3200" b="1" dirty="0" err="1"/>
              <a:t>할일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- 2</a:t>
            </a:r>
            <a:endParaRPr lang="ko-KR" altLang="en-US" sz="3200" b="1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0B93406-1793-47EE-B95A-701E1DBB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1" name="Picture 2" descr="우분투 LTS 의미 및 일반 배포판과의 차이점 알아보기 - JooTC">
            <a:extLst>
              <a:ext uri="{FF2B5EF4-FFF2-40B4-BE49-F238E27FC236}">
                <a16:creationId xmlns:a16="http://schemas.microsoft.com/office/drawing/2014/main" id="{852962A3-F1BF-4BA9-9C77-12DB1D8E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6548" y="5382601"/>
            <a:ext cx="1930257" cy="1187851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4E45EC-0343-4CC3-885C-22AA90244257}"/>
              </a:ext>
            </a:extLst>
          </p:cNvPr>
          <p:cNvSpPr/>
          <p:nvPr/>
        </p:nvSpPr>
        <p:spPr>
          <a:xfrm>
            <a:off x="799286" y="3818239"/>
            <a:ext cx="377699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 err="1"/>
              <a:t>그룸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IDE </a:t>
            </a:r>
            <a:r>
              <a:rPr lang="ko-KR" altLang="en-US" sz="2800" b="1" dirty="0"/>
              <a:t>실행 및 소개</a:t>
            </a:r>
            <a:endParaRPr lang="en-US" altLang="ko-KR" sz="2800" b="1" dirty="0"/>
          </a:p>
          <a:p>
            <a:pPr lvl="0">
              <a:defRPr/>
            </a:pPr>
            <a:endParaRPr lang="en-US" altLang="ko-KR" sz="2800" b="1" dirty="0"/>
          </a:p>
          <a:p>
            <a:pPr lvl="0">
              <a:defRPr/>
            </a:pPr>
            <a:r>
              <a:rPr lang="en-US" altLang="ko-KR" sz="2800" b="1" dirty="0"/>
              <a:t>HTML </a:t>
            </a:r>
            <a:r>
              <a:rPr lang="ko-KR" altLang="en-US" sz="2800" b="1" dirty="0"/>
              <a:t>작성하기</a:t>
            </a:r>
            <a:endParaRPr lang="en-US" altLang="ko-KR" sz="28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208ECC-F0C1-4446-B607-6C0DF76D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1597" y="3773505"/>
            <a:ext cx="2306952" cy="13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pache와 NginX 비교, 차이점">
            <a:extLst>
              <a:ext uri="{FF2B5EF4-FFF2-40B4-BE49-F238E27FC236}">
                <a16:creationId xmlns:a16="http://schemas.microsoft.com/office/drawing/2014/main" id="{0E8A960D-8BC3-4B89-B105-2596F990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5095" y="4826942"/>
            <a:ext cx="1683067" cy="841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13" name="Picture 2" descr="HTML+CSS+JS] JavaScript 위치">
            <a:extLst>
              <a:ext uri="{FF2B5EF4-FFF2-40B4-BE49-F238E27FC236}">
                <a16:creationId xmlns:a16="http://schemas.microsoft.com/office/drawing/2014/main" id="{A89B4914-F2AA-4079-A37A-1C1F537AF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04835" y="4003236"/>
            <a:ext cx="2525498" cy="205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03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구글 크롬 웹브라우저 확장프로그램 익스플로러 탭 (IE Tab)">
            <a:extLst>
              <a:ext uri="{FF2B5EF4-FFF2-40B4-BE49-F238E27FC236}">
                <a16:creationId xmlns:a16="http://schemas.microsoft.com/office/drawing/2014/main" id="{4F02216D-EED8-B8B0-104E-67A058E5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4077" y="137689"/>
            <a:ext cx="4253471" cy="304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F0000"/>
                </a:solidFill>
              </a:rPr>
              <a:t>잠깐</a:t>
            </a:r>
            <a:r>
              <a:rPr lang="en-US" altLang="ko-KR" dirty="0">
                <a:solidFill>
                  <a:srgbClr val="FF0000"/>
                </a:solidFill>
              </a:rPr>
              <a:t>! </a:t>
            </a:r>
            <a:r>
              <a:rPr lang="ko-KR" altLang="en-US" dirty="0"/>
              <a:t>실행 환경 및 구조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25625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클라우드 서비스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그룸</a:t>
            </a:r>
            <a:r>
              <a:rPr lang="ko-KR" altLang="en-US" sz="2400" dirty="0"/>
              <a:t> </a:t>
            </a:r>
            <a:r>
              <a:rPr lang="en-US" altLang="ko-KR" sz="2400" dirty="0"/>
              <a:t>IDE </a:t>
            </a:r>
          </a:p>
          <a:p>
            <a:pPr lvl="1"/>
            <a:r>
              <a:rPr lang="ko-KR" altLang="en-US" sz="2000" dirty="0"/>
              <a:t>운영체제 가상화 서비스 </a:t>
            </a:r>
            <a:r>
              <a:rPr lang="en-US" altLang="ko-KR" sz="2000" dirty="0"/>
              <a:t>:</a:t>
            </a:r>
            <a:r>
              <a:rPr lang="ko-KR" altLang="en-US" sz="2000" dirty="0"/>
              <a:t> 웹 서버 제공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환경 구성</a:t>
            </a:r>
            <a:endParaRPr lang="en-US" altLang="ko-KR" sz="2400" dirty="0"/>
          </a:p>
          <a:p>
            <a:pPr lvl="1"/>
            <a:r>
              <a:rPr lang="ko-KR" altLang="en-US" sz="2000" dirty="0"/>
              <a:t>서버 </a:t>
            </a:r>
            <a:r>
              <a:rPr lang="en-US" altLang="ko-KR" sz="2000" dirty="0"/>
              <a:t>OS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우분투 </a:t>
            </a:r>
            <a:r>
              <a:rPr lang="en-US" altLang="ko-KR" sz="2000" dirty="0"/>
              <a:t>16.04</a:t>
            </a:r>
          </a:p>
          <a:p>
            <a:pPr lvl="2"/>
            <a:r>
              <a:rPr lang="ko-KR" altLang="en-US" sz="1600" dirty="0" err="1"/>
              <a:t>데비안</a:t>
            </a:r>
            <a:r>
              <a:rPr lang="ko-KR" altLang="en-US" sz="1600" dirty="0"/>
              <a:t> 리눅스 기반</a:t>
            </a:r>
            <a:r>
              <a:rPr lang="en-US" altLang="ko-KR" sz="1600" dirty="0"/>
              <a:t>, LTS </a:t>
            </a:r>
            <a:r>
              <a:rPr lang="ko-KR" altLang="en-US" sz="1600" dirty="0"/>
              <a:t>버전</a:t>
            </a:r>
            <a:r>
              <a:rPr lang="en-US" altLang="ko-KR" sz="1600" dirty="0"/>
              <a:t>, GUI </a:t>
            </a:r>
            <a:r>
              <a:rPr lang="ko-KR" altLang="en-US" sz="1600" dirty="0"/>
              <a:t>없음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r>
              <a:rPr lang="ko-KR" altLang="en-US" sz="2000" dirty="0"/>
              <a:t>웹 서버 </a:t>
            </a:r>
            <a:r>
              <a:rPr lang="en-US" altLang="ko-KR" sz="2000" dirty="0"/>
              <a:t>: </a:t>
            </a:r>
            <a:r>
              <a:rPr lang="ko-KR" altLang="en-US" sz="2000" dirty="0"/>
              <a:t>아파치 </a:t>
            </a:r>
            <a:r>
              <a:rPr lang="en-US" altLang="ko-KR" sz="2000" dirty="0"/>
              <a:t>2 HTTP </a:t>
            </a:r>
            <a:r>
              <a:rPr lang="ko-KR" altLang="en-US" sz="2000" dirty="0"/>
              <a:t>서버</a:t>
            </a:r>
            <a:endParaRPr lang="en-US" altLang="ko-KR" sz="2000" dirty="0"/>
          </a:p>
          <a:p>
            <a:pPr lvl="2"/>
            <a:r>
              <a:rPr lang="en-US" altLang="ko-KR" sz="1600" dirty="0"/>
              <a:t>CGI </a:t>
            </a:r>
            <a:r>
              <a:rPr lang="ko-KR" altLang="en-US" sz="1600" dirty="0"/>
              <a:t>및 </a:t>
            </a:r>
            <a:r>
              <a:rPr lang="en-US" altLang="ko-KR" sz="1600" dirty="0"/>
              <a:t>SSL </a:t>
            </a:r>
            <a:r>
              <a:rPr lang="ko-KR" altLang="en-US" sz="1600" dirty="0"/>
              <a:t>및 가상 도메인 기능 등 대표 서버</a:t>
            </a:r>
            <a:endParaRPr lang="en-US" altLang="ko-KR" sz="1600" dirty="0"/>
          </a:p>
          <a:p>
            <a:pPr lvl="2"/>
            <a:r>
              <a:rPr lang="ko-KR" altLang="en-US" sz="1600" dirty="0"/>
              <a:t>로컬 실행  </a:t>
            </a:r>
            <a:r>
              <a:rPr lang="en-US" altLang="ko-KR" sz="1600" dirty="0"/>
              <a:t>X, </a:t>
            </a:r>
            <a:r>
              <a:rPr lang="ko-KR" altLang="en-US" sz="1600" dirty="0"/>
              <a:t>웹 서버 기반 페이지 실행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r>
              <a:rPr lang="ko-KR" altLang="en-US" sz="2000" dirty="0"/>
              <a:t>웹 브라우저 </a:t>
            </a:r>
            <a:r>
              <a:rPr lang="en-US" altLang="ko-KR" sz="2000" dirty="0"/>
              <a:t>: </a:t>
            </a:r>
            <a:r>
              <a:rPr lang="ko-KR" altLang="en-US" sz="2000" b="1" dirty="0"/>
              <a:t>크롬</a:t>
            </a:r>
            <a:r>
              <a:rPr lang="en-US" altLang="ko-KR" sz="2000" dirty="0"/>
              <a:t> / </a:t>
            </a:r>
            <a:r>
              <a:rPr lang="ko-KR" altLang="en-US" sz="2000" dirty="0"/>
              <a:t>익스플로러</a:t>
            </a:r>
            <a:endParaRPr lang="en-US" altLang="ko-KR" sz="2000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코드 작성 후 결과 화면 확인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9E38AB-18DD-4C72-8899-74814BCE0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999975"/>
              </p:ext>
            </p:extLst>
          </p:nvPr>
        </p:nvGraphicFramePr>
        <p:xfrm>
          <a:off x="8374199" y="2404934"/>
          <a:ext cx="3491671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1671">
                  <a:extLst>
                    <a:ext uri="{9D8B030D-6E8A-4147-A177-3AD203B41FA5}">
                      <a16:colId xmlns:a16="http://schemas.microsoft.com/office/drawing/2014/main" val="1554174872"/>
                    </a:ext>
                  </a:extLst>
                </a:gridCol>
              </a:tblGrid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28608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웹브라우저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결과 화면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469989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lvl="1" algn="ctr"/>
                      <a:r>
                        <a:rPr lang="ko-KR" altLang="en-US" sz="1600" dirty="0"/>
                        <a:t>아파치 </a:t>
                      </a:r>
                      <a:r>
                        <a:rPr lang="en-US" altLang="ko-KR" sz="1600" dirty="0"/>
                        <a:t>2 HTTP </a:t>
                      </a:r>
                      <a:r>
                        <a:rPr lang="ko-KR" altLang="en-US" sz="1600" dirty="0"/>
                        <a:t>서버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실행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299300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UBUNTU LINUX 16.04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097138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그룸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 (</a:t>
                      </a:r>
                      <a:r>
                        <a:rPr lang="ko-KR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편집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42580"/>
                  </a:ext>
                </a:extLst>
              </a:tr>
            </a:tbl>
          </a:graphicData>
        </a:graphic>
      </p:graphicFrame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F5A6E7C1-F538-45BE-9528-52981EDC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03CA863-4B22-450C-B030-980B8B818215}"/>
              </a:ext>
            </a:extLst>
          </p:cNvPr>
          <p:cNvCxnSpPr>
            <a:cxnSpLocks/>
            <a:stCxn id="2056" idx="1"/>
            <a:endCxn id="2054" idx="1"/>
          </p:cNvCxnSpPr>
          <p:nvPr/>
        </p:nvCxnSpPr>
        <p:spPr>
          <a:xfrm rot="10800000">
            <a:off x="7594078" y="1658306"/>
            <a:ext cx="9557" cy="3714851"/>
          </a:xfrm>
          <a:prstGeom prst="bentConnector3">
            <a:avLst>
              <a:gd name="adj1" fmla="val 249196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Linux Ubuntu 명령어 / PowerShell로 구름IDE 컨테이너 사용하기">
            <a:extLst>
              <a:ext uri="{FF2B5EF4-FFF2-40B4-BE49-F238E27FC236}">
                <a16:creationId xmlns:a16="http://schemas.microsoft.com/office/drawing/2014/main" id="{B9E71BA7-7BBC-9151-6C23-970653770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3634" y="4320513"/>
            <a:ext cx="4262235" cy="210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37098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그룸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접속 및 로그인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D1012E99-68DB-4D00-9F64-370198030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25625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웹 사이트 접속과 로그인</a:t>
            </a:r>
            <a:r>
              <a:rPr lang="en-US" altLang="ko-KR" dirty="0"/>
              <a:t>(</a:t>
            </a:r>
            <a:r>
              <a:rPr lang="ko-KR" altLang="en-US" dirty="0"/>
              <a:t>가입 필요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sz="2800" dirty="0">
                <a:hlinkClick r:id="rId3"/>
              </a:rPr>
              <a:t>https://ide.goorm.io/</a:t>
            </a:r>
            <a:endParaRPr lang="en-US" altLang="ko-KR" sz="2800" dirty="0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27BBF2BF-C204-4ADE-B600-3695C574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5DF8B2-CBB5-C630-2E1E-2A60A05501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097342"/>
            <a:ext cx="5252386" cy="35335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A844AD-8FC6-8049-2173-FBA7D3EC2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05" y="3097342"/>
            <a:ext cx="5252386" cy="35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283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899F2F3-0B26-66CA-E9A2-3E128798C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932000"/>
            <a:ext cx="5090006" cy="3424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860F1F-4139-332A-AECE-E234A4F40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24" y="2932000"/>
            <a:ext cx="5090006" cy="3424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대시 보드 확인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825625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기본 접속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처음에는 컨테이너가 </a:t>
            </a:r>
            <a:r>
              <a:rPr lang="ko-KR" altLang="en-US" dirty="0" err="1">
                <a:sym typeface="Wingdings" panose="05000000000000000000" pitchFamily="2" charset="2"/>
              </a:rPr>
              <a:t>비어있다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sz="19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개인 무료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최대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 컨테이너 제공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44409091-D73D-4E14-8FEA-B9C3DD7C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B68F9-319C-1D0E-7297-D2FBADD02CF3}"/>
              </a:ext>
            </a:extLst>
          </p:cNvPr>
          <p:cNvSpPr txBox="1"/>
          <p:nvPr/>
        </p:nvSpPr>
        <p:spPr>
          <a:xfrm>
            <a:off x="2658553" y="428365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컨테이너 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: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프로그래밍 언어마다 다른 개발 환경 제공</a:t>
            </a:r>
            <a:endParaRPr lang="en-US" altLang="ko-KR" dirty="0">
              <a:highlight>
                <a:srgbClr val="FFFF00"/>
              </a:highlight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76732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C479095-23B8-7D5D-9D72-70F6462EB0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619" y="3165730"/>
            <a:ext cx="5417181" cy="31046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FF0EDE-87AF-072B-96E5-EB8D89E615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34" y="3165730"/>
            <a:ext cx="4978898" cy="33271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깃허브</a:t>
            </a:r>
            <a:r>
              <a:rPr lang="ko-KR" altLang="en-US" dirty="0"/>
              <a:t> 접속 및 로그인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821DD1-CC6E-4B20-8ED5-888CE15B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1778733"/>
            <a:ext cx="10872019" cy="4860310"/>
          </a:xfrm>
        </p:spPr>
        <p:txBody>
          <a:bodyPr>
            <a:normAutofit/>
          </a:bodyPr>
          <a:lstStyle/>
          <a:p>
            <a:r>
              <a:rPr lang="ko-KR" altLang="en-US" dirty="0"/>
              <a:t>웹 사이트 접속과 로그인</a:t>
            </a:r>
            <a:r>
              <a:rPr lang="en-US" altLang="ko-KR" dirty="0"/>
              <a:t>(</a:t>
            </a:r>
            <a:r>
              <a:rPr lang="ko-KR" altLang="en-US" dirty="0"/>
              <a:t>계정 없으면 가입</a:t>
            </a:r>
            <a:r>
              <a:rPr lang="en-US" altLang="ko-KR" dirty="0"/>
              <a:t>, </a:t>
            </a:r>
            <a:r>
              <a:rPr lang="ko-KR" altLang="en-US" dirty="0"/>
              <a:t>이메일 인증 필요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  <a:hlinkClick r:id="rId5"/>
              </a:rPr>
              <a:t>https://github.com/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로그인 후 화면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Repository</a:t>
            </a:r>
            <a:r>
              <a:rPr lang="ko-KR" altLang="en-US" dirty="0">
                <a:sym typeface="Wingdings" panose="05000000000000000000" pitchFamily="2" charset="2"/>
              </a:rPr>
              <a:t>는 저장소를 의미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처음에는 </a:t>
            </a:r>
            <a:r>
              <a:rPr lang="ko-KR" altLang="en-US" dirty="0" err="1">
                <a:sym typeface="Wingdings" panose="05000000000000000000" pitchFamily="2" charset="2"/>
              </a:rPr>
              <a:t>비어있다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en-US" altLang="ko-KR" sz="700" dirty="0">
              <a:sym typeface="Wingdings" panose="05000000000000000000" pitchFamily="2" charset="2"/>
            </a:endParaRPr>
          </a:p>
          <a:p>
            <a:pPr lvl="1"/>
            <a:endParaRPr lang="en-US" altLang="ko-KR" sz="1100" dirty="0">
              <a:sym typeface="Wingdings" panose="05000000000000000000" pitchFamily="2" charset="2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72F2E601-E356-444F-A354-1729F92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06629-EE8E-3195-51E3-05A5A1AE124C}"/>
              </a:ext>
            </a:extLst>
          </p:cNvPr>
          <p:cNvSpPr txBox="1"/>
          <p:nvPr/>
        </p:nvSpPr>
        <p:spPr>
          <a:xfrm>
            <a:off x="2587221" y="451146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dirty="0" err="1">
                <a:highlight>
                  <a:srgbClr val="FFFF00"/>
                </a:highlight>
                <a:sym typeface="Wingdings" panose="05000000000000000000" pitchFamily="2" charset="2"/>
              </a:rPr>
              <a:t>그룸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ide </a:t>
            </a:r>
            <a:r>
              <a:rPr lang="ko-KR" altLang="en-US" dirty="0">
                <a:highlight>
                  <a:srgbClr val="FFFF00"/>
                </a:highlight>
                <a:sym typeface="Wingdings" panose="05000000000000000000" pitchFamily="2" charset="2"/>
              </a:rPr>
              <a:t>컨테이너 생성 전 먼저 해야 할 일 입니다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43814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2988</Words>
  <Application>Microsoft Office PowerPoint</Application>
  <PresentationFormat>와이드스크린</PresentationFormat>
  <Paragraphs>487</Paragraphs>
  <Slides>37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Times New Roman</vt:lpstr>
      <vt:lpstr>Wingdings</vt:lpstr>
      <vt:lpstr>Office 테마</vt:lpstr>
      <vt:lpstr>2주차 강의 자바웹프로그래밍(1)</vt:lpstr>
      <vt:lpstr>PowerPoint 프레젠테이션</vt:lpstr>
      <vt:lpstr>웹 서비스 시장 이슈</vt:lpstr>
      <vt:lpstr>인기 웹 언어?</vt:lpstr>
      <vt:lpstr>PowerPoint 프레젠테이션</vt:lpstr>
      <vt:lpstr>잠깐! 실행 환경 및 구조?</vt:lpstr>
      <vt:lpstr>그룸 IDE 접속 및 로그인</vt:lpstr>
      <vt:lpstr>대시 보드 확인</vt:lpstr>
      <vt:lpstr>깃허브 접속 및 로그인</vt:lpstr>
      <vt:lpstr>웹 서버에 저장소를 만들자.</vt:lpstr>
      <vt:lpstr>그룸 ide 컨테이너 생성하기 - 1</vt:lpstr>
      <vt:lpstr>그룸 ide 컨테이너 생성하기 - 2</vt:lpstr>
      <vt:lpstr>컨테이너 실행하기</vt:lpstr>
      <vt:lpstr>PowerPoint 프레젠테이션</vt:lpstr>
      <vt:lpstr>그룸 IDE 경로 및 실행</vt:lpstr>
      <vt:lpstr>그룸 IDE 경로 및 실행</vt:lpstr>
      <vt:lpstr>그룸 IDE 경로 및 실행</vt:lpstr>
      <vt:lpstr>잠깐! 웹 페이지의 주소, URL 이해</vt:lpstr>
      <vt:lpstr>코드 살펴보기 – HTML </vt:lpstr>
      <vt:lpstr>코드 살펴보기 – HTML </vt:lpstr>
      <vt:lpstr>PowerPoint 프레젠테이션</vt:lpstr>
      <vt:lpstr>구글.com 살펴보기</vt:lpstr>
      <vt:lpstr>구글.com 살펴보기</vt:lpstr>
      <vt:lpstr>구글.com 살펴보기</vt:lpstr>
      <vt:lpstr>PowerPoint 프레젠테이션</vt:lpstr>
      <vt:lpstr>잠깐! 그룸 ide 에러 문제</vt:lpstr>
      <vt:lpstr>꾸글.COM 화면 구현하기</vt:lpstr>
      <vt:lpstr>꾸글.COM 화면 구현하기</vt:lpstr>
      <vt:lpstr>꾸글.COM 화면 구현하기</vt:lpstr>
      <vt:lpstr>꾸글.COM 화면 구현하기</vt:lpstr>
      <vt:lpstr>꾸글.COM 화면 구현하기</vt:lpstr>
      <vt:lpstr>꾸글.COM 화면 구현하기</vt:lpstr>
      <vt:lpstr>꾸글.COM 화면 구현하기</vt:lpstr>
      <vt:lpstr>꾸글.COM 화면 구현하기</vt:lpstr>
      <vt:lpstr>꾸글.COM 화면 구현하기</vt:lpstr>
      <vt:lpstr>잠깐! 서버를 정상 종료하자.</vt:lpstr>
      <vt:lpstr>2주차 요약 정리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윈도우 프로그래밍</dc:title>
  <dc:creator>최도현</dc:creator>
  <cp:lastModifiedBy>도현 최</cp:lastModifiedBy>
  <cp:revision>2796</cp:revision>
  <dcterms:created xsi:type="dcterms:W3CDTF">2017-03-02T04:47:37Z</dcterms:created>
  <dcterms:modified xsi:type="dcterms:W3CDTF">2023-03-14T11:47:09Z</dcterms:modified>
  <cp:version/>
</cp:coreProperties>
</file>